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docx" ContentType="application/vnd.openxmlformats-officedocument.wordprocessingml.document"/>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48" r:id="rId1"/>
  </p:sldMasterIdLst>
  <p:notesMasterIdLst>
    <p:notesMasterId r:id="rId42"/>
  </p:notesMasterIdLst>
  <p:sldIdLst>
    <p:sldId id="256" r:id="rId2"/>
    <p:sldId id="258" r:id="rId3"/>
    <p:sldId id="268" r:id="rId4"/>
    <p:sldId id="259" r:id="rId5"/>
    <p:sldId id="260" r:id="rId6"/>
    <p:sldId id="264" r:id="rId7"/>
    <p:sldId id="291" r:id="rId8"/>
    <p:sldId id="267" r:id="rId9"/>
    <p:sldId id="278" r:id="rId10"/>
    <p:sldId id="269" r:id="rId11"/>
    <p:sldId id="273" r:id="rId12"/>
    <p:sldId id="279" r:id="rId13"/>
    <p:sldId id="270" r:id="rId14"/>
    <p:sldId id="271" r:id="rId15"/>
    <p:sldId id="272" r:id="rId16"/>
    <p:sldId id="274" r:id="rId17"/>
    <p:sldId id="275" r:id="rId18"/>
    <p:sldId id="276" r:id="rId19"/>
    <p:sldId id="280" r:id="rId20"/>
    <p:sldId id="281" r:id="rId21"/>
    <p:sldId id="283" r:id="rId22"/>
    <p:sldId id="286" r:id="rId23"/>
    <p:sldId id="284" r:id="rId24"/>
    <p:sldId id="287" r:id="rId25"/>
    <p:sldId id="288" r:id="rId26"/>
    <p:sldId id="285" r:id="rId27"/>
    <p:sldId id="289" r:id="rId28"/>
    <p:sldId id="290" r:id="rId29"/>
    <p:sldId id="292" r:id="rId30"/>
    <p:sldId id="294" r:id="rId31"/>
    <p:sldId id="301" r:id="rId32"/>
    <p:sldId id="303" r:id="rId33"/>
    <p:sldId id="298" r:id="rId34"/>
    <p:sldId id="297" r:id="rId35"/>
    <p:sldId id="299" r:id="rId36"/>
    <p:sldId id="306" r:id="rId37"/>
    <p:sldId id="305" r:id="rId38"/>
    <p:sldId id="277" r:id="rId39"/>
    <p:sldId id="304" r:id="rId40"/>
    <p:sldId id="295" r:id="rId4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Style léger 3 - Accentuation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346" autoAdjust="0"/>
  </p:normalViewPr>
  <p:slideViewPr>
    <p:cSldViewPr>
      <p:cViewPr>
        <p:scale>
          <a:sx n="80" d="100"/>
          <a:sy n="80" d="100"/>
        </p:scale>
        <p:origin x="-984" y="34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688"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Administrateur\Bureau\doc-Bureaux%20contr&#244;le\nombre%20d'IPV%202011-202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chart>
    <c:title>
      <c:tx>
        <c:rich>
          <a:bodyPr/>
          <a:lstStyle/>
          <a:p>
            <a:pPr>
              <a:defRPr sz="1600"/>
            </a:pPr>
            <a:r>
              <a:rPr lang="fr-FR" sz="1600"/>
              <a:t>Evolution</a:t>
            </a:r>
            <a:r>
              <a:rPr lang="fr-FR" sz="1600" baseline="0"/>
              <a:t> du n</a:t>
            </a:r>
            <a:r>
              <a:rPr lang="fr-FR" sz="1600"/>
              <a:t>ombre annuel</a:t>
            </a:r>
            <a:r>
              <a:rPr lang="fr-FR" sz="1600" baseline="0"/>
              <a:t> </a:t>
            </a:r>
            <a:r>
              <a:rPr lang="fr-FR" sz="1600"/>
              <a:t>d'installations PV</a:t>
            </a:r>
          </a:p>
        </c:rich>
      </c:tx>
      <c:layout>
        <c:manualLayout>
          <c:xMode val="edge"/>
          <c:yMode val="edge"/>
          <c:x val="0.28051868030491878"/>
          <c:y val="2.8888821128751952E-2"/>
        </c:manualLayout>
      </c:layout>
      <c:overlay val="1"/>
    </c:title>
    <c:plotArea>
      <c:layout>
        <c:manualLayout>
          <c:layoutTarget val="inner"/>
          <c:xMode val="edge"/>
          <c:yMode val="edge"/>
          <c:x val="7.0358150333985722E-2"/>
          <c:y val="1.6837349611661907E-2"/>
          <c:w val="0.89660386256418501"/>
          <c:h val="0.90314804844303664"/>
        </c:manualLayout>
      </c:layout>
      <c:scatterChart>
        <c:scatterStyle val="lineMarker"/>
        <c:ser>
          <c:idx val="3"/>
          <c:order val="0"/>
          <c:tx>
            <c:strRef>
              <c:f>Feuil2!$B$35</c:f>
              <c:strCache>
                <c:ptCount val="1"/>
                <c:pt idx="0">
                  <c:v>TOTAL (hyp.tendantielle)</c:v>
                </c:pt>
              </c:strCache>
            </c:strRef>
          </c:tx>
          <c:spPr>
            <a:ln>
              <a:solidFill>
                <a:srgbClr val="0000FF"/>
              </a:solidFill>
            </a:ln>
          </c:spPr>
          <c:dPt>
            <c:idx val="5"/>
            <c:marker>
              <c:spPr>
                <a:solidFill>
                  <a:schemeClr val="accent1"/>
                </a:solidFill>
              </c:spPr>
            </c:marker>
          </c:dPt>
          <c:dLbls>
            <c:dLbl>
              <c:idx val="5"/>
              <c:layout/>
              <c:spPr>
                <a:solidFill>
                  <a:srgbClr val="0000FF"/>
                </a:solidFill>
              </c:spPr>
              <c:txPr>
                <a:bodyPr/>
                <a:lstStyle/>
                <a:p>
                  <a:pPr>
                    <a:defRPr sz="800" b="1">
                      <a:solidFill>
                        <a:schemeClr val="bg1"/>
                      </a:solidFill>
                    </a:defRPr>
                  </a:pPr>
                  <a:endParaRPr lang="fr-FR"/>
                </a:p>
              </c:txPr>
              <c:dLblPos val="t"/>
              <c:showVal val="1"/>
              <c:extLst>
                <c:ext xmlns:c15="http://schemas.microsoft.com/office/drawing/2012/chart" uri="{CE6537A1-D6FC-4f65-9D91-7224C49458BB}"/>
              </c:extLst>
            </c:dLbl>
            <c:dLbl>
              <c:idx val="9"/>
              <c:layout/>
              <c:dLblPos val="t"/>
              <c:showVal val="1"/>
              <c:extLst>
                <c:ext xmlns:c15="http://schemas.microsoft.com/office/drawing/2012/chart" uri="{CE6537A1-D6FC-4f65-9D91-7224C49458BB}"/>
              </c:extLst>
            </c:dLbl>
            <c:dLbl>
              <c:idx val="13"/>
              <c:layout/>
              <c:tx>
                <c:rich>
                  <a:bodyPr/>
                  <a:lstStyle/>
                  <a:p>
                    <a:r>
                      <a:rPr lang="en-US" sz="800"/>
                      <a:t>8601</a:t>
                    </a:r>
                  </a:p>
                </c:rich>
              </c:tx>
              <c:dLblPos val="t"/>
              <c:showVal val="1"/>
              <c:extLst>
                <c:ext xmlns:c15="http://schemas.microsoft.com/office/drawing/2012/chart" uri="{CE6537A1-D6FC-4f65-9D91-7224C49458BB}"/>
              </c:extLst>
            </c:dLbl>
            <c:delete val="1"/>
            <c:spPr>
              <a:solidFill>
                <a:srgbClr val="0000FF"/>
              </a:solidFill>
            </c:spPr>
            <c:txPr>
              <a:bodyPr/>
              <a:lstStyle/>
              <a:p>
                <a:pPr>
                  <a:defRPr sz="800">
                    <a:solidFill>
                      <a:schemeClr val="bg1"/>
                    </a:solidFill>
                  </a:defRPr>
                </a:pPr>
                <a:endParaRPr lang="fr-FR"/>
              </a:p>
            </c:txPr>
            <c:dLblPos val="t"/>
            <c:extLst>
              <c:ext xmlns:c15="http://schemas.microsoft.com/office/drawing/2012/chart" uri="{CE6537A1-D6FC-4f65-9D91-7224C49458BB}">
                <c15:showLeaderLines val="0"/>
              </c:ext>
            </c:extLst>
          </c:dLbls>
          <c:xVal>
            <c:numRef>
              <c:f>Feuil2!$C$33:$P$33</c:f>
              <c:numCache>
                <c:formatCode>General</c:formatCode>
                <c:ptCount val="14"/>
                <c:pt idx="0">
                  <c:v>2011</c:v>
                </c:pt>
                <c:pt idx="1">
                  <c:v>2012</c:v>
                </c:pt>
                <c:pt idx="2">
                  <c:v>2013</c:v>
                </c:pt>
                <c:pt idx="3">
                  <c:v>2014</c:v>
                </c:pt>
                <c:pt idx="4">
                  <c:v>2015</c:v>
                </c:pt>
                <c:pt idx="5">
                  <c:v>2016</c:v>
                </c:pt>
                <c:pt idx="6">
                  <c:v>2017</c:v>
                </c:pt>
                <c:pt idx="7">
                  <c:v>2018</c:v>
                </c:pt>
                <c:pt idx="8">
                  <c:v>2019</c:v>
                </c:pt>
                <c:pt idx="9">
                  <c:v>2020</c:v>
                </c:pt>
                <c:pt idx="10">
                  <c:v>2021</c:v>
                </c:pt>
                <c:pt idx="11">
                  <c:v>2022</c:v>
                </c:pt>
                <c:pt idx="12">
                  <c:v>2023</c:v>
                </c:pt>
                <c:pt idx="13">
                  <c:v>2024</c:v>
                </c:pt>
              </c:numCache>
            </c:numRef>
          </c:xVal>
          <c:yVal>
            <c:numRef>
              <c:f>Feuil2!$C$35:$P$35</c:f>
              <c:numCache>
                <c:formatCode>0</c:formatCode>
                <c:ptCount val="14"/>
                <c:pt idx="0">
                  <c:v>662</c:v>
                </c:pt>
                <c:pt idx="1">
                  <c:v>1129</c:v>
                </c:pt>
                <c:pt idx="2">
                  <c:v>1763</c:v>
                </c:pt>
                <c:pt idx="3">
                  <c:v>2888</c:v>
                </c:pt>
                <c:pt idx="4">
                  <c:v>2989</c:v>
                </c:pt>
                <c:pt idx="5">
                  <c:v>3470.7999999999997</c:v>
                </c:pt>
                <c:pt idx="6">
                  <c:v>4112.1000000000013</c:v>
                </c:pt>
                <c:pt idx="7">
                  <c:v>4753.4000000000005</c:v>
                </c:pt>
                <c:pt idx="8">
                  <c:v>5394.7</c:v>
                </c:pt>
                <c:pt idx="9">
                  <c:v>6036</c:v>
                </c:pt>
                <c:pt idx="10">
                  <c:v>6677.2999999999993</c:v>
                </c:pt>
                <c:pt idx="11">
                  <c:v>7318.6000000000013</c:v>
                </c:pt>
                <c:pt idx="12">
                  <c:v>7959.9</c:v>
                </c:pt>
                <c:pt idx="13">
                  <c:v>8601.1999999999425</c:v>
                </c:pt>
              </c:numCache>
            </c:numRef>
          </c:yVal>
        </c:ser>
        <c:ser>
          <c:idx val="0"/>
          <c:order val="1"/>
          <c:tx>
            <c:strRef>
              <c:f>Feuil2!$B$37</c:f>
              <c:strCache>
                <c:ptCount val="1"/>
                <c:pt idx="0">
                  <c:v>HORS PROSOL (hyp.tendantielle)</c:v>
                </c:pt>
              </c:strCache>
            </c:strRef>
          </c:tx>
          <c:spPr>
            <a:ln>
              <a:solidFill>
                <a:srgbClr val="00B050"/>
              </a:solidFill>
            </a:ln>
          </c:spPr>
          <c:dLbls>
            <c:dLbl>
              <c:idx val="3"/>
              <c:layout/>
              <c:spPr/>
              <c:txPr>
                <a:bodyPr/>
                <a:lstStyle/>
                <a:p>
                  <a:pPr>
                    <a:defRPr sz="800">
                      <a:solidFill>
                        <a:sysClr val="windowText" lastClr="000000"/>
                      </a:solidFill>
                    </a:defRPr>
                  </a:pPr>
                  <a:endParaRPr lang="fr-FR"/>
                </a:p>
              </c:txPr>
              <c:dLblPos val="b"/>
              <c:showVal val="1"/>
              <c:extLst>
                <c:ext xmlns:c15="http://schemas.microsoft.com/office/drawing/2012/chart" uri="{CE6537A1-D6FC-4f65-9D91-7224C49458BB}"/>
              </c:extLst>
            </c:dLbl>
            <c:dLbl>
              <c:idx val="5"/>
              <c:layout>
                <c:manualLayout>
                  <c:x val="-1.1516177563677801E-2"/>
                  <c:y val="3.1338927149794096E-2"/>
                </c:manualLayout>
              </c:layout>
              <c:dLblPos val="r"/>
              <c:showVal val="1"/>
              <c:extLst>
                <c:ext xmlns:c15="http://schemas.microsoft.com/office/drawing/2012/chart" uri="{CE6537A1-D6FC-4f65-9D91-7224C49458BB}"/>
              </c:extLst>
            </c:dLbl>
            <c:dLbl>
              <c:idx val="6"/>
              <c:layout/>
              <c:dLblPos val="b"/>
              <c:showVal val="1"/>
              <c:extLst>
                <c:ext xmlns:c15="http://schemas.microsoft.com/office/drawing/2012/chart" uri="{CE6537A1-D6FC-4f65-9D91-7224C49458BB}"/>
              </c:extLst>
            </c:dLbl>
            <c:dLbl>
              <c:idx val="7"/>
              <c:layout/>
              <c:dLblPos val="b"/>
              <c:showVal val="1"/>
              <c:extLst>
                <c:ext xmlns:c15="http://schemas.microsoft.com/office/drawing/2012/chart" uri="{CE6537A1-D6FC-4f65-9D91-7224C49458BB}"/>
              </c:extLst>
            </c:dLbl>
            <c:dLbl>
              <c:idx val="9"/>
              <c:layout>
                <c:manualLayout>
                  <c:x val="-4.9744152878790332E-2"/>
                  <c:y val="3.3561148983176262E-2"/>
                </c:manualLayout>
              </c:layout>
              <c:dLblPos val="r"/>
              <c:showVal val="1"/>
              <c:extLst>
                <c:ext xmlns:c15="http://schemas.microsoft.com/office/drawing/2012/chart" uri="{CE6537A1-D6FC-4f65-9D91-7224C49458BB}"/>
              </c:extLst>
            </c:dLbl>
            <c:dLbl>
              <c:idx val="13"/>
              <c:layout>
                <c:manualLayout>
                  <c:x val="4.3006472229502302E-4"/>
                  <c:y val="-1.0883287684464166E-2"/>
                </c:manualLayout>
              </c:layout>
              <c:dLblPos val="r"/>
              <c:showVal val="1"/>
              <c:extLst>
                <c:ext xmlns:c15="http://schemas.microsoft.com/office/drawing/2012/chart" uri="{CE6537A1-D6FC-4f65-9D91-7224C49458BB}"/>
              </c:extLst>
            </c:dLbl>
            <c:delete val="1"/>
            <c:spPr>
              <a:noFill/>
              <a:ln>
                <a:noFill/>
              </a:ln>
              <a:effectLst/>
            </c:spPr>
            <c:txPr>
              <a:bodyPr/>
              <a:lstStyle/>
              <a:p>
                <a:pPr>
                  <a:defRPr sz="800">
                    <a:solidFill>
                      <a:srgbClr val="00B050"/>
                    </a:solidFill>
                  </a:defRPr>
                </a:pPr>
                <a:endParaRPr lang="fr-FR"/>
              </a:p>
            </c:txPr>
            <c:dLblPos val="b"/>
            <c:extLst>
              <c:ext xmlns:c15="http://schemas.microsoft.com/office/drawing/2012/chart" uri="{CE6537A1-D6FC-4f65-9D91-7224C49458BB}">
                <c15:showLeaderLines val="0"/>
              </c:ext>
            </c:extLst>
          </c:dLbls>
          <c:xVal>
            <c:numRef>
              <c:f>Feuil2!$C$33:$P$33</c:f>
              <c:numCache>
                <c:formatCode>General</c:formatCode>
                <c:ptCount val="14"/>
                <c:pt idx="0">
                  <c:v>2011</c:v>
                </c:pt>
                <c:pt idx="1">
                  <c:v>2012</c:v>
                </c:pt>
                <c:pt idx="2">
                  <c:v>2013</c:v>
                </c:pt>
                <c:pt idx="3">
                  <c:v>2014</c:v>
                </c:pt>
                <c:pt idx="4">
                  <c:v>2015</c:v>
                </c:pt>
                <c:pt idx="5">
                  <c:v>2016</c:v>
                </c:pt>
                <c:pt idx="6">
                  <c:v>2017</c:v>
                </c:pt>
                <c:pt idx="7">
                  <c:v>2018</c:v>
                </c:pt>
                <c:pt idx="8">
                  <c:v>2019</c:v>
                </c:pt>
                <c:pt idx="9">
                  <c:v>2020</c:v>
                </c:pt>
                <c:pt idx="10">
                  <c:v>2021</c:v>
                </c:pt>
                <c:pt idx="11">
                  <c:v>2022</c:v>
                </c:pt>
                <c:pt idx="12">
                  <c:v>2023</c:v>
                </c:pt>
                <c:pt idx="13">
                  <c:v>2024</c:v>
                </c:pt>
              </c:numCache>
            </c:numRef>
          </c:xVal>
          <c:yVal>
            <c:numRef>
              <c:f>Feuil2!$C$37:$P$37</c:f>
              <c:numCache>
                <c:formatCode>General</c:formatCode>
                <c:ptCount val="14"/>
                <c:pt idx="0">
                  <c:v>79</c:v>
                </c:pt>
                <c:pt idx="1">
                  <c:v>194</c:v>
                </c:pt>
                <c:pt idx="2">
                  <c:v>674</c:v>
                </c:pt>
                <c:pt idx="3">
                  <c:v>863</c:v>
                </c:pt>
                <c:pt idx="4">
                  <c:v>1414</c:v>
                </c:pt>
                <c:pt idx="5" formatCode="0">
                  <c:v>1646.5</c:v>
                </c:pt>
                <c:pt idx="6" formatCode="0">
                  <c:v>1980.3999999999996</c:v>
                </c:pt>
                <c:pt idx="7" formatCode="0">
                  <c:v>2314.2999999999997</c:v>
                </c:pt>
                <c:pt idx="8" formatCode="0">
                  <c:v>2648.2</c:v>
                </c:pt>
                <c:pt idx="9" formatCode="0">
                  <c:v>2982.1</c:v>
                </c:pt>
                <c:pt idx="10" formatCode="0">
                  <c:v>3315.9999999999995</c:v>
                </c:pt>
                <c:pt idx="11" formatCode="0">
                  <c:v>3649.8999999999996</c:v>
                </c:pt>
                <c:pt idx="12" formatCode="0">
                  <c:v>3983.7999999999997</c:v>
                </c:pt>
                <c:pt idx="13" formatCode="0">
                  <c:v>4317.7</c:v>
                </c:pt>
              </c:numCache>
            </c:numRef>
          </c:yVal>
        </c:ser>
        <c:ser>
          <c:idx val="4"/>
          <c:order val="2"/>
          <c:tx>
            <c:strRef>
              <c:f>Feuil2!$B$36</c:f>
              <c:strCache>
                <c:ptCount val="1"/>
                <c:pt idx="0">
                  <c:v>PROSOL (hyp.tendantielle)</c:v>
                </c:pt>
              </c:strCache>
            </c:strRef>
          </c:tx>
          <c:spPr>
            <a:ln>
              <a:solidFill>
                <a:srgbClr val="0070C0"/>
              </a:solidFill>
            </a:ln>
          </c:spPr>
          <c:dLbls>
            <c:dLbl>
              <c:idx val="3"/>
              <c:spPr/>
              <c:txPr>
                <a:bodyPr/>
                <a:lstStyle/>
                <a:p>
                  <a:pPr>
                    <a:defRPr sz="800">
                      <a:solidFill>
                        <a:sysClr val="windowText" lastClr="000000"/>
                      </a:solidFill>
                    </a:defRPr>
                  </a:pPr>
                  <a:endParaRPr lang="fr-FR"/>
                </a:p>
              </c:txPr>
            </c:dLbl>
            <c:dLbl>
              <c:idx val="5"/>
              <c:layout>
                <c:manualLayout>
                  <c:x val="-4.1381783278609495E-2"/>
                  <c:y val="-3.1338927149794096E-2"/>
                </c:manualLayout>
              </c:layout>
              <c:dLblPos val="r"/>
              <c:showVal val="1"/>
              <c:extLst>
                <c:ext xmlns:c15="http://schemas.microsoft.com/office/drawing/2012/chart" uri="{CE6537A1-D6FC-4f65-9D91-7224C49458BB}"/>
              </c:extLst>
            </c:dLbl>
            <c:dLbl>
              <c:idx val="6"/>
              <c:layout/>
              <c:dLblPos val="t"/>
              <c:showVal val="1"/>
              <c:extLst>
                <c:ext xmlns:c15="http://schemas.microsoft.com/office/drawing/2012/chart" uri="{CE6537A1-D6FC-4f65-9D91-7224C49458BB}"/>
              </c:extLst>
            </c:dLbl>
            <c:dLbl>
              <c:idx val="7"/>
              <c:layout/>
              <c:dLblPos val="t"/>
              <c:showVal val="1"/>
              <c:extLst>
                <c:ext xmlns:c15="http://schemas.microsoft.com/office/drawing/2012/chart" uri="{CE6537A1-D6FC-4f65-9D91-7224C49458BB}"/>
              </c:extLst>
            </c:dLbl>
            <c:dLbl>
              <c:idx val="9"/>
              <c:layout>
                <c:manualLayout>
                  <c:x val="-5.2133401335985305E-2"/>
                  <c:y val="-1.3561152482738084E-2"/>
                </c:manualLayout>
              </c:layout>
              <c:dLblPos val="r"/>
              <c:showVal val="1"/>
              <c:extLst>
                <c:ext xmlns:c15="http://schemas.microsoft.com/office/drawing/2012/chart" uri="{CE6537A1-D6FC-4f65-9D91-7224C49458BB}"/>
              </c:extLst>
            </c:dLbl>
            <c:dLbl>
              <c:idx val="13"/>
              <c:layout>
                <c:manualLayout>
                  <c:x val="-1.9591837348995425E-3"/>
                  <c:y val="-3.1338927149794096E-2"/>
                </c:manualLayout>
              </c:layout>
              <c:spPr/>
              <c:txPr>
                <a:bodyPr/>
                <a:lstStyle/>
                <a:p>
                  <a:pPr>
                    <a:defRPr sz="800">
                      <a:solidFill>
                        <a:schemeClr val="tx2">
                          <a:lumMod val="60000"/>
                          <a:lumOff val="40000"/>
                        </a:schemeClr>
                      </a:solidFill>
                    </a:defRPr>
                  </a:pPr>
                  <a:endParaRPr lang="fr-FR"/>
                </a:p>
              </c:txPr>
              <c:dLblPos val="r"/>
              <c:showVal val="1"/>
              <c:extLst>
                <c:ext xmlns:c15="http://schemas.microsoft.com/office/drawing/2012/chart" uri="{CE6537A1-D6FC-4f65-9D91-7224C49458BB}"/>
              </c:extLst>
            </c:dLbl>
            <c:delete val="1"/>
            <c:spPr>
              <a:noFill/>
              <a:ln>
                <a:noFill/>
              </a:ln>
              <a:effectLst/>
            </c:spPr>
            <c:txPr>
              <a:bodyPr/>
              <a:lstStyle/>
              <a:p>
                <a:pPr>
                  <a:defRPr sz="800">
                    <a:solidFill>
                      <a:srgbClr val="0070C0"/>
                    </a:solidFill>
                  </a:defRPr>
                </a:pPr>
                <a:endParaRPr lang="fr-FR"/>
              </a:p>
            </c:txPr>
            <c:dLblPos val="t"/>
            <c:extLst>
              <c:ext xmlns:c15="http://schemas.microsoft.com/office/drawing/2012/chart" uri="{CE6537A1-D6FC-4f65-9D91-7224C49458BB}">
                <c15:showLeaderLines val="0"/>
              </c:ext>
            </c:extLst>
          </c:dLbls>
          <c:xVal>
            <c:numRef>
              <c:f>Feuil2!$C$33:$P$33</c:f>
              <c:numCache>
                <c:formatCode>General</c:formatCode>
                <c:ptCount val="14"/>
                <c:pt idx="0">
                  <c:v>2011</c:v>
                </c:pt>
                <c:pt idx="1">
                  <c:v>2012</c:v>
                </c:pt>
                <c:pt idx="2">
                  <c:v>2013</c:v>
                </c:pt>
                <c:pt idx="3">
                  <c:v>2014</c:v>
                </c:pt>
                <c:pt idx="4">
                  <c:v>2015</c:v>
                </c:pt>
                <c:pt idx="5">
                  <c:v>2016</c:v>
                </c:pt>
                <c:pt idx="6">
                  <c:v>2017</c:v>
                </c:pt>
                <c:pt idx="7">
                  <c:v>2018</c:v>
                </c:pt>
                <c:pt idx="8">
                  <c:v>2019</c:v>
                </c:pt>
                <c:pt idx="9">
                  <c:v>2020</c:v>
                </c:pt>
                <c:pt idx="10">
                  <c:v>2021</c:v>
                </c:pt>
                <c:pt idx="11">
                  <c:v>2022</c:v>
                </c:pt>
                <c:pt idx="12">
                  <c:v>2023</c:v>
                </c:pt>
                <c:pt idx="13">
                  <c:v>2024</c:v>
                </c:pt>
              </c:numCache>
            </c:numRef>
          </c:xVal>
          <c:yVal>
            <c:numRef>
              <c:f>Feuil2!$C$36:$P$36</c:f>
              <c:numCache>
                <c:formatCode>General</c:formatCode>
                <c:ptCount val="14"/>
                <c:pt idx="0">
                  <c:v>583</c:v>
                </c:pt>
                <c:pt idx="1">
                  <c:v>935</c:v>
                </c:pt>
                <c:pt idx="2">
                  <c:v>1089</c:v>
                </c:pt>
                <c:pt idx="3">
                  <c:v>2025</c:v>
                </c:pt>
                <c:pt idx="4">
                  <c:v>1575</c:v>
                </c:pt>
                <c:pt idx="5" formatCode="0">
                  <c:v>2163.6</c:v>
                </c:pt>
                <c:pt idx="6" formatCode="0">
                  <c:v>2470.9999999999995</c:v>
                </c:pt>
                <c:pt idx="7" formatCode="0">
                  <c:v>2778.3999999999996</c:v>
                </c:pt>
                <c:pt idx="8" formatCode="0">
                  <c:v>3085.7999999999997</c:v>
                </c:pt>
                <c:pt idx="9" formatCode="0">
                  <c:v>3393.2</c:v>
                </c:pt>
                <c:pt idx="10" formatCode="0">
                  <c:v>3700.5999999999995</c:v>
                </c:pt>
                <c:pt idx="11" formatCode="0">
                  <c:v>4007.9999999999995</c:v>
                </c:pt>
                <c:pt idx="12" formatCode="0">
                  <c:v>4315.4000000000005</c:v>
                </c:pt>
                <c:pt idx="13" formatCode="0">
                  <c:v>4622.7999999999993</c:v>
                </c:pt>
              </c:numCache>
            </c:numRef>
          </c:yVal>
        </c:ser>
        <c:ser>
          <c:idx val="1"/>
          <c:order val="3"/>
          <c:tx>
            <c:v>TOTAL (base PST)</c:v>
          </c:tx>
          <c:spPr>
            <a:ln>
              <a:prstDash val="sysDash"/>
            </a:ln>
          </c:spPr>
          <c:marker>
            <c:symbol val="none"/>
          </c:marker>
          <c:dLbls>
            <c:dLbl>
              <c:idx val="0"/>
              <c:delete val="1"/>
              <c:extLst>
                <c:ext xmlns:c15="http://schemas.microsoft.com/office/drawing/2012/chart" uri="{CE6537A1-D6FC-4f65-9D91-7224C49458BB}"/>
              </c:extLst>
            </c:dLbl>
            <c:dLbl>
              <c:idx val="1"/>
              <c:delete val="1"/>
              <c:extLst>
                <c:ext xmlns:c15="http://schemas.microsoft.com/office/drawing/2012/chart" uri="{CE6537A1-D6FC-4f65-9D91-7224C49458BB}"/>
              </c:extLst>
            </c:dLbl>
            <c:dLbl>
              <c:idx val="2"/>
              <c:delete val="1"/>
              <c:extLst>
                <c:ext xmlns:c15="http://schemas.microsoft.com/office/drawing/2012/chart" uri="{CE6537A1-D6FC-4f65-9D91-7224C49458BB}"/>
              </c:extLst>
            </c:dLbl>
            <c:dLbl>
              <c:idx val="3"/>
              <c:delete val="1"/>
              <c:extLst>
                <c:ext xmlns:c15="http://schemas.microsoft.com/office/drawing/2012/chart" uri="{CE6537A1-D6FC-4f65-9D91-7224C49458BB}"/>
              </c:extLst>
            </c:dLbl>
            <c:dLbl>
              <c:idx val="4"/>
              <c:delete val="1"/>
              <c:extLst>
                <c:ext xmlns:c15="http://schemas.microsoft.com/office/drawing/2012/chart" uri="{CE6537A1-D6FC-4f65-9D91-7224C49458BB}"/>
              </c:extLst>
            </c:dLbl>
            <c:dLbl>
              <c:idx val="5"/>
              <c:delete val="1"/>
              <c:extLst>
                <c:ext xmlns:c15="http://schemas.microsoft.com/office/drawing/2012/chart" uri="{CE6537A1-D6FC-4f65-9D91-7224C49458BB}"/>
              </c:extLst>
            </c:dLbl>
            <c:dLbl>
              <c:idx val="6"/>
              <c:layout>
                <c:manualLayout>
                  <c:x val="-6.1690395164763073E-2"/>
                  <c:y val="-3.1338927149794096E-2"/>
                </c:manualLayout>
              </c:layout>
              <c:spPr>
                <a:solidFill>
                  <a:srgbClr val="C00000"/>
                </a:solidFill>
              </c:spPr>
              <c:txPr>
                <a:bodyPr/>
                <a:lstStyle/>
                <a:p>
                  <a:pPr>
                    <a:defRPr sz="800" b="1">
                      <a:solidFill>
                        <a:schemeClr val="bg1"/>
                      </a:solidFill>
                    </a:defRPr>
                  </a:pPr>
                  <a:endParaRPr lang="fr-FR"/>
                </a:p>
              </c:txPr>
              <c:dLblPos val="r"/>
              <c:showVal val="1"/>
              <c:extLst>
                <c:ext xmlns:c15="http://schemas.microsoft.com/office/drawing/2012/chart" uri="{CE6537A1-D6FC-4f65-9D91-7224C49458BB}"/>
              </c:extLst>
            </c:dLbl>
            <c:dLbl>
              <c:idx val="7"/>
              <c:delete val="1"/>
              <c:extLst>
                <c:ext xmlns:c15="http://schemas.microsoft.com/office/drawing/2012/chart" uri="{CE6537A1-D6FC-4f65-9D91-7224C49458BB}"/>
              </c:extLst>
            </c:dLbl>
            <c:dLbl>
              <c:idx val="8"/>
              <c:delete val="1"/>
              <c:extLst>
                <c:ext xmlns:c15="http://schemas.microsoft.com/office/drawing/2012/chart" uri="{CE6537A1-D6FC-4f65-9D91-7224C49458BB}"/>
              </c:extLst>
            </c:dLbl>
            <c:dLbl>
              <c:idx val="9"/>
              <c:layout>
                <c:manualLayout>
                  <c:x val="-4.3173719621505333E-2"/>
                  <c:y val="-3.2022216619034961E-2"/>
                </c:manualLayout>
              </c:layout>
              <c:spPr>
                <a:solidFill>
                  <a:srgbClr val="C00000"/>
                </a:solidFill>
              </c:spPr>
              <c:txPr>
                <a:bodyPr/>
                <a:lstStyle/>
                <a:p>
                  <a:pPr>
                    <a:defRPr sz="800" b="1">
                      <a:solidFill>
                        <a:schemeClr val="bg1"/>
                      </a:solidFill>
                    </a:defRPr>
                  </a:pPr>
                  <a:endParaRPr lang="fr-FR"/>
                </a:p>
              </c:txPr>
              <c:dLblPos val="r"/>
              <c:showVal val="1"/>
              <c:extLst>
                <c:ext xmlns:c15="http://schemas.microsoft.com/office/drawing/2012/chart" uri="{CE6537A1-D6FC-4f65-9D91-7224C49458BB}"/>
              </c:extLst>
            </c:dLbl>
            <c:dLbl>
              <c:idx val="10"/>
              <c:delete val="1"/>
              <c:extLst>
                <c:ext xmlns:c15="http://schemas.microsoft.com/office/drawing/2012/chart" uri="{CE6537A1-D6FC-4f65-9D91-7224C49458BB}"/>
              </c:extLst>
            </c:dLbl>
            <c:dLbl>
              <c:idx val="11"/>
              <c:delete val="1"/>
              <c:extLst>
                <c:ext xmlns:c15="http://schemas.microsoft.com/office/drawing/2012/chart" uri="{CE6537A1-D6FC-4f65-9D91-7224C49458BB}"/>
              </c:extLst>
            </c:dLbl>
            <c:dLbl>
              <c:idx val="12"/>
              <c:layout>
                <c:manualLayout>
                  <c:x val="4.757586287143642E-2"/>
                  <c:y val="-2.4672261649648006E-2"/>
                </c:manualLayout>
              </c:layout>
              <c:spPr>
                <a:solidFill>
                  <a:srgbClr val="C00000"/>
                </a:solidFill>
              </c:spPr>
              <c:txPr>
                <a:bodyPr/>
                <a:lstStyle/>
                <a:p>
                  <a:pPr>
                    <a:defRPr sz="800" b="1">
                      <a:solidFill>
                        <a:schemeClr val="bg1"/>
                      </a:solidFill>
                    </a:defRPr>
                  </a:pPr>
                  <a:endParaRPr lang="fr-FR"/>
                </a:p>
              </c:txPr>
              <c:dLblPos val="r"/>
              <c:showVal val="1"/>
              <c:extLst>
                <c:ext xmlns:c15="http://schemas.microsoft.com/office/drawing/2012/chart" uri="{CE6537A1-D6FC-4f65-9D91-7224C49458BB}"/>
              </c:extLst>
            </c:dLbl>
            <c:dLbl>
              <c:idx val="13"/>
              <c:delete val="1"/>
              <c:extLst>
                <c:ext xmlns:c15="http://schemas.microsoft.com/office/drawing/2012/chart" uri="{CE6537A1-D6FC-4f65-9D91-7224C49458BB}"/>
              </c:extLst>
            </c:dLbl>
            <c:spPr>
              <a:noFill/>
            </c:spPr>
            <c:txPr>
              <a:bodyPr/>
              <a:lstStyle/>
              <a:p>
                <a:pPr>
                  <a:defRPr sz="800" b="1"/>
                </a:pPr>
                <a:endParaRPr lang="fr-FR"/>
              </a:p>
            </c:txPr>
            <c:dLblPos val="t"/>
            <c:showVal val="1"/>
            <c:extLst>
              <c:ext xmlns:c15="http://schemas.microsoft.com/office/drawing/2012/chart" uri="{CE6537A1-D6FC-4f65-9D91-7224C49458BB}">
                <c15:showLeaderLines val="0"/>
              </c:ext>
            </c:extLst>
          </c:dLbls>
          <c:xVal>
            <c:numRef>
              <c:f>Feuil2!$C$100:$P$100</c:f>
              <c:numCache>
                <c:formatCode>General</c:formatCode>
                <c:ptCount val="14"/>
                <c:pt idx="0">
                  <c:v>2011</c:v>
                </c:pt>
                <c:pt idx="1">
                  <c:v>2012</c:v>
                </c:pt>
                <c:pt idx="2">
                  <c:v>2013</c:v>
                </c:pt>
                <c:pt idx="3">
                  <c:v>2014</c:v>
                </c:pt>
                <c:pt idx="4">
                  <c:v>2015</c:v>
                </c:pt>
                <c:pt idx="5">
                  <c:v>2016</c:v>
                </c:pt>
                <c:pt idx="6">
                  <c:v>2017</c:v>
                </c:pt>
                <c:pt idx="7">
                  <c:v>2018</c:v>
                </c:pt>
                <c:pt idx="8">
                  <c:v>2019</c:v>
                </c:pt>
                <c:pt idx="9">
                  <c:v>2020</c:v>
                </c:pt>
                <c:pt idx="10">
                  <c:v>2021</c:v>
                </c:pt>
                <c:pt idx="11">
                  <c:v>2022</c:v>
                </c:pt>
                <c:pt idx="12">
                  <c:v>2023</c:v>
                </c:pt>
                <c:pt idx="13">
                  <c:v>2024</c:v>
                </c:pt>
              </c:numCache>
            </c:numRef>
          </c:xVal>
          <c:yVal>
            <c:numRef>
              <c:f>Feuil2!$C$101:$P$101</c:f>
              <c:numCache>
                <c:formatCode>0</c:formatCode>
                <c:ptCount val="14"/>
                <c:pt idx="0">
                  <c:v>662</c:v>
                </c:pt>
                <c:pt idx="1">
                  <c:v>1129</c:v>
                </c:pt>
                <c:pt idx="2">
                  <c:v>3373.333333333368</c:v>
                </c:pt>
                <c:pt idx="3">
                  <c:v>3373.333333333368</c:v>
                </c:pt>
                <c:pt idx="4">
                  <c:v>3373.333333333368</c:v>
                </c:pt>
                <c:pt idx="5">
                  <c:v>6833.3333333333285</c:v>
                </c:pt>
                <c:pt idx="6">
                  <c:v>6833.3333333333285</c:v>
                </c:pt>
                <c:pt idx="7">
                  <c:v>6833.3333333333285</c:v>
                </c:pt>
                <c:pt idx="8">
                  <c:v>9960</c:v>
                </c:pt>
                <c:pt idx="9">
                  <c:v>9960</c:v>
                </c:pt>
                <c:pt idx="10">
                  <c:v>9960</c:v>
                </c:pt>
                <c:pt idx="11">
                  <c:v>10666.666666666661</c:v>
                </c:pt>
                <c:pt idx="12">
                  <c:v>10666.666666666661</c:v>
                </c:pt>
                <c:pt idx="13">
                  <c:v>10666.666666666661</c:v>
                </c:pt>
              </c:numCache>
            </c:numRef>
          </c:yVal>
        </c:ser>
        <c:ser>
          <c:idx val="2"/>
          <c:order val="4"/>
          <c:tx>
            <c:v>PROSOL (hbase PST)</c:v>
          </c:tx>
          <c:spPr>
            <a:ln>
              <a:solidFill>
                <a:srgbClr val="FF0000"/>
              </a:solidFill>
              <a:prstDash val="sysDash"/>
            </a:ln>
          </c:spPr>
          <c:marker>
            <c:symbol val="none"/>
          </c:marker>
          <c:dPt>
            <c:idx val="9"/>
            <c:marker>
              <c:symbol val="triangle"/>
              <c:size val="5"/>
              <c:spPr>
                <a:gradFill>
                  <a:gsLst>
                    <a:gs pos="0">
                      <a:srgbClr val="4F81BD">
                        <a:tint val="66000"/>
                        <a:satMod val="160000"/>
                      </a:srgbClr>
                    </a:gs>
                    <a:gs pos="50000">
                      <a:srgbClr val="4F81BD">
                        <a:tint val="44500"/>
                        <a:satMod val="160000"/>
                      </a:srgbClr>
                    </a:gs>
                    <a:gs pos="100000">
                      <a:srgbClr val="4F81BD">
                        <a:tint val="23500"/>
                        <a:satMod val="160000"/>
                      </a:srgbClr>
                    </a:gs>
                  </a:gsLst>
                  <a:lin ang="5400000" scaled="0"/>
                </a:gradFill>
              </c:spPr>
            </c:marker>
          </c:dPt>
          <c:dLbls>
            <c:dLbl>
              <c:idx val="9"/>
              <c:layout/>
              <c:dLblPos val="b"/>
              <c:showVal val="1"/>
              <c:extLst>
                <c:ext xmlns:c15="http://schemas.microsoft.com/office/drawing/2012/chart" uri="{CE6537A1-D6FC-4f65-9D91-7224C49458BB}"/>
              </c:extLst>
            </c:dLbl>
            <c:dLbl>
              <c:idx val="13"/>
              <c:layout/>
              <c:dLblPos val="b"/>
              <c:showVal val="1"/>
              <c:extLst>
                <c:ext xmlns:c15="http://schemas.microsoft.com/office/drawing/2012/chart" uri="{CE6537A1-D6FC-4f65-9D91-7224C49458BB}"/>
              </c:extLst>
            </c:dLbl>
            <c:delete val="1"/>
            <c:spPr>
              <a:noFill/>
            </c:spPr>
            <c:txPr>
              <a:bodyPr/>
              <a:lstStyle/>
              <a:p>
                <a:pPr>
                  <a:defRPr sz="800" b="1">
                    <a:solidFill>
                      <a:srgbClr val="FF0000"/>
                    </a:solidFill>
                  </a:defRPr>
                </a:pPr>
                <a:endParaRPr lang="fr-FR"/>
              </a:p>
            </c:txPr>
            <c:dLblPos val="b"/>
            <c:extLst>
              <c:ext xmlns:c15="http://schemas.microsoft.com/office/drawing/2012/chart" uri="{CE6537A1-D6FC-4f65-9D91-7224C49458BB}">
                <c15:showLeaderLines val="0"/>
              </c:ext>
            </c:extLst>
          </c:dLbls>
          <c:xVal>
            <c:numRef>
              <c:f>Feuil2!$C$100:$P$100</c:f>
              <c:numCache>
                <c:formatCode>General</c:formatCode>
                <c:ptCount val="14"/>
                <c:pt idx="0">
                  <c:v>2011</c:v>
                </c:pt>
                <c:pt idx="1">
                  <c:v>2012</c:v>
                </c:pt>
                <c:pt idx="2">
                  <c:v>2013</c:v>
                </c:pt>
                <c:pt idx="3">
                  <c:v>2014</c:v>
                </c:pt>
                <c:pt idx="4">
                  <c:v>2015</c:v>
                </c:pt>
                <c:pt idx="5">
                  <c:v>2016</c:v>
                </c:pt>
                <c:pt idx="6">
                  <c:v>2017</c:v>
                </c:pt>
                <c:pt idx="7">
                  <c:v>2018</c:v>
                </c:pt>
                <c:pt idx="8">
                  <c:v>2019</c:v>
                </c:pt>
                <c:pt idx="9">
                  <c:v>2020</c:v>
                </c:pt>
                <c:pt idx="10">
                  <c:v>2021</c:v>
                </c:pt>
                <c:pt idx="11">
                  <c:v>2022</c:v>
                </c:pt>
                <c:pt idx="12">
                  <c:v>2023</c:v>
                </c:pt>
                <c:pt idx="13">
                  <c:v>2024</c:v>
                </c:pt>
              </c:numCache>
            </c:numRef>
          </c:xVal>
          <c:yVal>
            <c:numRef>
              <c:f>Feuil2!$C$102:$P$102</c:f>
              <c:numCache>
                <c:formatCode>General</c:formatCode>
                <c:ptCount val="14"/>
                <c:pt idx="0">
                  <c:v>583</c:v>
                </c:pt>
                <c:pt idx="1">
                  <c:v>935</c:v>
                </c:pt>
                <c:pt idx="2" formatCode="0">
                  <c:v>2433.333333333368</c:v>
                </c:pt>
                <c:pt idx="3" formatCode="0">
                  <c:v>2433.333333333368</c:v>
                </c:pt>
                <c:pt idx="4" formatCode="0">
                  <c:v>2433.333333333368</c:v>
                </c:pt>
                <c:pt idx="5" formatCode="0">
                  <c:v>4433.3333333333285</c:v>
                </c:pt>
                <c:pt idx="6" formatCode="0">
                  <c:v>4433.3333333333285</c:v>
                </c:pt>
                <c:pt idx="7" formatCode="0">
                  <c:v>4433.3333333333285</c:v>
                </c:pt>
                <c:pt idx="8" formatCode="0">
                  <c:v>6100</c:v>
                </c:pt>
                <c:pt idx="9" formatCode="0">
                  <c:v>6100</c:v>
                </c:pt>
                <c:pt idx="10" formatCode="0">
                  <c:v>6100</c:v>
                </c:pt>
                <c:pt idx="11" formatCode="0">
                  <c:v>6666.6666666667361</c:v>
                </c:pt>
                <c:pt idx="12" formatCode="0">
                  <c:v>6666.6666666667361</c:v>
                </c:pt>
                <c:pt idx="13" formatCode="0">
                  <c:v>6666.6666666667361</c:v>
                </c:pt>
              </c:numCache>
            </c:numRef>
          </c:yVal>
        </c:ser>
        <c:ser>
          <c:idx val="5"/>
          <c:order val="5"/>
          <c:tx>
            <c:v>Hors PROSOL (base PST)</c:v>
          </c:tx>
          <c:spPr>
            <a:ln>
              <a:solidFill>
                <a:schemeClr val="accent6">
                  <a:lumMod val="75000"/>
                </a:schemeClr>
              </a:solidFill>
              <a:prstDash val="sysDash"/>
            </a:ln>
          </c:spPr>
          <c:marker>
            <c:symbol val="none"/>
          </c:marker>
          <c:dLbls>
            <c:dLbl>
              <c:idx val="8"/>
              <c:layout>
                <c:manualLayout>
                  <c:x val="1.4335490743167459E-2"/>
                  <c:y val="-2.8889058812063429E-2"/>
                </c:manualLayout>
              </c:layout>
              <c:showVal val="1"/>
              <c:extLst>
                <c:ext xmlns:c15="http://schemas.microsoft.com/office/drawing/2012/chart" uri="{CE6537A1-D6FC-4f65-9D91-7224C49458BB}"/>
              </c:extLst>
            </c:dLbl>
            <c:dLbl>
              <c:idx val="13"/>
              <c:layout>
                <c:manualLayout>
                  <c:x val="0"/>
                  <c:y val="-6.6666655001460431E-3"/>
                </c:manualLayout>
              </c:layout>
              <c:showVal val="1"/>
              <c:extLst>
                <c:ext xmlns:c15="http://schemas.microsoft.com/office/drawing/2012/chart" uri="{CE6537A1-D6FC-4f65-9D91-7224C49458BB}"/>
              </c:extLst>
            </c:dLbl>
            <c:delete val="1"/>
            <c:spPr>
              <a:noFill/>
              <a:ln>
                <a:noFill/>
              </a:ln>
              <a:effectLst/>
            </c:spPr>
            <c:txPr>
              <a:bodyPr/>
              <a:lstStyle/>
              <a:p>
                <a:pPr>
                  <a:defRPr sz="800">
                    <a:solidFill>
                      <a:schemeClr val="accent6">
                        <a:lumMod val="75000"/>
                      </a:schemeClr>
                    </a:solidFill>
                  </a:defRPr>
                </a:pPr>
                <a:endParaRPr lang="fr-FR"/>
              </a:p>
            </c:txPr>
            <c:extLst>
              <c:ext xmlns:c15="http://schemas.microsoft.com/office/drawing/2012/chart" uri="{CE6537A1-D6FC-4f65-9D91-7224C49458BB}">
                <c15:showLeaderLines val="0"/>
              </c:ext>
            </c:extLst>
          </c:dLbls>
          <c:xVal>
            <c:numRef>
              <c:f>Feuil2!$C$75:$P$75</c:f>
              <c:numCache>
                <c:formatCode>General</c:formatCode>
                <c:ptCount val="14"/>
                <c:pt idx="0">
                  <c:v>2011</c:v>
                </c:pt>
                <c:pt idx="1">
                  <c:v>2012</c:v>
                </c:pt>
                <c:pt idx="2">
                  <c:v>2013</c:v>
                </c:pt>
                <c:pt idx="3">
                  <c:v>2014</c:v>
                </c:pt>
                <c:pt idx="4">
                  <c:v>2015</c:v>
                </c:pt>
                <c:pt idx="5">
                  <c:v>2016</c:v>
                </c:pt>
                <c:pt idx="6">
                  <c:v>2017</c:v>
                </c:pt>
                <c:pt idx="7">
                  <c:v>2018</c:v>
                </c:pt>
                <c:pt idx="8">
                  <c:v>2019</c:v>
                </c:pt>
                <c:pt idx="9">
                  <c:v>2020</c:v>
                </c:pt>
                <c:pt idx="10">
                  <c:v>2021</c:v>
                </c:pt>
                <c:pt idx="11">
                  <c:v>2022</c:v>
                </c:pt>
                <c:pt idx="12">
                  <c:v>2023</c:v>
                </c:pt>
                <c:pt idx="13">
                  <c:v>2024</c:v>
                </c:pt>
              </c:numCache>
            </c:numRef>
          </c:xVal>
          <c:yVal>
            <c:numRef>
              <c:f>Feuil2!$C$103:$P$103</c:f>
              <c:numCache>
                <c:formatCode>General</c:formatCode>
                <c:ptCount val="14"/>
                <c:pt idx="0">
                  <c:v>79</c:v>
                </c:pt>
                <c:pt idx="1">
                  <c:v>194</c:v>
                </c:pt>
                <c:pt idx="2">
                  <c:v>940</c:v>
                </c:pt>
                <c:pt idx="3">
                  <c:v>940</c:v>
                </c:pt>
                <c:pt idx="4">
                  <c:v>940</c:v>
                </c:pt>
                <c:pt idx="5">
                  <c:v>2400</c:v>
                </c:pt>
                <c:pt idx="6">
                  <c:v>2400</c:v>
                </c:pt>
                <c:pt idx="7">
                  <c:v>2400</c:v>
                </c:pt>
                <c:pt idx="8">
                  <c:v>3860</c:v>
                </c:pt>
                <c:pt idx="9">
                  <c:v>3860</c:v>
                </c:pt>
                <c:pt idx="10">
                  <c:v>3860</c:v>
                </c:pt>
                <c:pt idx="11">
                  <c:v>4000</c:v>
                </c:pt>
                <c:pt idx="12">
                  <c:v>4000</c:v>
                </c:pt>
                <c:pt idx="13">
                  <c:v>4000</c:v>
                </c:pt>
              </c:numCache>
            </c:numRef>
          </c:yVal>
        </c:ser>
        <c:axId val="82024704"/>
        <c:axId val="82055168"/>
      </c:scatterChart>
      <c:valAx>
        <c:axId val="82024704"/>
        <c:scaling>
          <c:orientation val="minMax"/>
          <c:min val="2010"/>
        </c:scaling>
        <c:axPos val="b"/>
        <c:numFmt formatCode="General" sourceLinked="1"/>
        <c:tickLblPos val="nextTo"/>
        <c:txPr>
          <a:bodyPr/>
          <a:lstStyle/>
          <a:p>
            <a:pPr>
              <a:defRPr sz="900"/>
            </a:pPr>
            <a:endParaRPr lang="fr-FR"/>
          </a:p>
        </c:txPr>
        <c:crossAx val="82055168"/>
        <c:crosses val="autoZero"/>
        <c:crossBetween val="midCat"/>
        <c:majorUnit val="1"/>
      </c:valAx>
      <c:valAx>
        <c:axId val="82055168"/>
        <c:scaling>
          <c:orientation val="minMax"/>
        </c:scaling>
        <c:axPos val="l"/>
        <c:majorGridlines/>
        <c:numFmt formatCode="0" sourceLinked="1"/>
        <c:tickLblPos val="nextTo"/>
        <c:txPr>
          <a:bodyPr/>
          <a:lstStyle/>
          <a:p>
            <a:pPr>
              <a:defRPr sz="900"/>
            </a:pPr>
            <a:endParaRPr lang="fr-FR"/>
          </a:p>
        </c:txPr>
        <c:crossAx val="82024704"/>
        <c:crosses val="autoZero"/>
        <c:crossBetween val="midCat"/>
      </c:valAx>
      <c:spPr>
        <a:noFill/>
        <a:ln w="25400">
          <a:noFill/>
        </a:ln>
      </c:spPr>
    </c:plotArea>
    <c:legend>
      <c:legendPos val="r"/>
      <c:layout>
        <c:manualLayout>
          <c:xMode val="edge"/>
          <c:yMode val="edge"/>
          <c:x val="9.1293424874601195E-2"/>
          <c:y val="0.22531936995605747"/>
          <c:w val="0.30596613515088422"/>
          <c:h val="0.38978523255760728"/>
        </c:manualLayout>
      </c:layout>
      <c:txPr>
        <a:bodyPr/>
        <a:lstStyle/>
        <a:p>
          <a:pPr>
            <a:defRPr sz="1200"/>
          </a:pPr>
          <a:endParaRPr lang="fr-FR"/>
        </a:p>
      </c:txPr>
    </c:legend>
    <c:plotVisOnly val="1"/>
    <c:dispBlanksAs val="gap"/>
  </c:chart>
  <c:externalData r:id="rId1"/>
</c:chartSpace>
</file>

<file path=ppt/drawings/_rels/vmlDrawing1.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D9BA4B-3EFE-495B-90AD-629F6EE72D8D}" type="datetimeFigureOut">
              <a:rPr lang="fr-FR" smtClean="0"/>
              <a:pPr/>
              <a:t>17/12/2015</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1EAA4F-758C-4A85-A059-36B5016F58D0}"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noProof="0" dirty="0"/>
          </a:p>
        </p:txBody>
      </p:sp>
      <p:sp>
        <p:nvSpPr>
          <p:cNvPr id="4" name="Espace réservé du numéro de diapositive 3"/>
          <p:cNvSpPr>
            <a:spLocks noGrp="1"/>
          </p:cNvSpPr>
          <p:nvPr>
            <p:ph type="sldNum" sz="quarter" idx="10"/>
          </p:nvPr>
        </p:nvSpPr>
        <p:spPr/>
        <p:txBody>
          <a:bodyPr/>
          <a:lstStyle/>
          <a:p>
            <a:fld id="{BC1EAA4F-758C-4A85-A059-36B5016F58D0}" type="slidenum">
              <a:rPr lang="fr-FR" smtClean="0"/>
              <a:pPr/>
              <a:t>6</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85800" y="4343400"/>
            <a:ext cx="5486400" cy="588640"/>
          </a:xfrm>
        </p:spPr>
        <p:txBody>
          <a:bodyPr>
            <a:normAutofit/>
          </a:bodyPr>
          <a:lstStyle/>
          <a:p>
            <a:r>
              <a:rPr lang="en-US" dirty="0" err="1" smtClean="0"/>
              <a:t>hypothèses</a:t>
            </a:r>
            <a:endParaRPr lang="en-US" dirty="0"/>
          </a:p>
        </p:txBody>
      </p:sp>
      <p:sp>
        <p:nvSpPr>
          <p:cNvPr id="4" name="Espace réservé du numéro de diapositive 3"/>
          <p:cNvSpPr>
            <a:spLocks noGrp="1"/>
          </p:cNvSpPr>
          <p:nvPr>
            <p:ph type="sldNum" sz="quarter" idx="10"/>
          </p:nvPr>
        </p:nvSpPr>
        <p:spPr/>
        <p:txBody>
          <a:bodyPr/>
          <a:lstStyle/>
          <a:p>
            <a:fld id="{BC1EAA4F-758C-4A85-A059-36B5016F58D0}" type="slidenum">
              <a:rPr lang="fr-FR" smtClean="0"/>
              <a:pPr/>
              <a:t>29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en-US"/>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a:p>
        </p:txBody>
      </p:sp>
      <p:sp>
        <p:nvSpPr>
          <p:cNvPr id="4" name="Espace réservé de la date 3"/>
          <p:cNvSpPr>
            <a:spLocks noGrp="1"/>
          </p:cNvSpPr>
          <p:nvPr>
            <p:ph type="dt" sz="half" idx="10"/>
          </p:nvPr>
        </p:nvSpPr>
        <p:spPr/>
        <p:txBody>
          <a:bodyPr/>
          <a:lstStyle/>
          <a:p>
            <a:r>
              <a:rPr lang="fr-FR" smtClean="0"/>
              <a:t>18/12/2015</a:t>
            </a:r>
            <a:endParaRPr lang="en-US"/>
          </a:p>
        </p:txBody>
      </p:sp>
      <p:sp>
        <p:nvSpPr>
          <p:cNvPr id="5" name="Espace réservé du pied de page 4"/>
          <p:cNvSpPr>
            <a:spLocks noGrp="1"/>
          </p:cNvSpPr>
          <p:nvPr>
            <p:ph type="ftr" sz="quarter" idx="11"/>
          </p:nvPr>
        </p:nvSpPr>
        <p:spPr/>
        <p:txBody>
          <a:bodyPr/>
          <a:lstStyle/>
          <a:p>
            <a:r>
              <a:rPr lang="fr-FR" smtClean="0"/>
              <a:t>Introduction des Bureaux de Contrôle dans le secteur des ER</a:t>
            </a:r>
            <a:endParaRPr lang="en-US"/>
          </a:p>
        </p:txBody>
      </p:sp>
      <p:sp>
        <p:nvSpPr>
          <p:cNvPr id="6" name="Espace réservé du numéro de diapositive 5"/>
          <p:cNvSpPr>
            <a:spLocks noGrp="1"/>
          </p:cNvSpPr>
          <p:nvPr>
            <p:ph type="sldNum" sz="quarter" idx="12"/>
          </p:nvPr>
        </p:nvSpPr>
        <p:spPr/>
        <p:txBody>
          <a:bodyPr/>
          <a:lstStyle/>
          <a:p>
            <a:fld id="{8E46C19A-4C01-410B-9056-714434A762F6}" type="slidenum">
              <a:rPr lang="en-US" smtClean="0"/>
              <a:pPr/>
              <a:t>‹N°›</a:t>
            </a:fld>
            <a:endParaRPr lang="en-US"/>
          </a:p>
        </p:txBody>
      </p:sp>
      <p:cxnSp>
        <p:nvCxnSpPr>
          <p:cNvPr id="8" name="Connecteur droit 7"/>
          <p:cNvCxnSpPr/>
          <p:nvPr userDrawn="1"/>
        </p:nvCxnSpPr>
        <p:spPr>
          <a:xfrm>
            <a:off x="0" y="714356"/>
            <a:ext cx="9144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r>
              <a:rPr lang="fr-FR" smtClean="0"/>
              <a:t>18/12/2015</a:t>
            </a:r>
            <a:endParaRPr lang="en-US"/>
          </a:p>
        </p:txBody>
      </p:sp>
      <p:sp>
        <p:nvSpPr>
          <p:cNvPr id="5" name="Espace réservé du pied de page 4"/>
          <p:cNvSpPr>
            <a:spLocks noGrp="1"/>
          </p:cNvSpPr>
          <p:nvPr>
            <p:ph type="ftr" sz="quarter" idx="11"/>
          </p:nvPr>
        </p:nvSpPr>
        <p:spPr/>
        <p:txBody>
          <a:bodyPr/>
          <a:lstStyle/>
          <a:p>
            <a:r>
              <a:rPr lang="fr-FR" smtClean="0"/>
              <a:t>Introduction des Bureaux de Contrôle dans le secteur des ER</a:t>
            </a:r>
            <a:endParaRPr lang="en-US"/>
          </a:p>
        </p:txBody>
      </p:sp>
      <p:sp>
        <p:nvSpPr>
          <p:cNvPr id="6" name="Espace réservé du numéro de diapositive 5"/>
          <p:cNvSpPr>
            <a:spLocks noGrp="1"/>
          </p:cNvSpPr>
          <p:nvPr>
            <p:ph type="sldNum" sz="quarter" idx="12"/>
          </p:nvPr>
        </p:nvSpPr>
        <p:spPr/>
        <p:txBody>
          <a:bodyPr/>
          <a:lstStyle/>
          <a:p>
            <a:fld id="{8E46C19A-4C01-410B-9056-714434A762F6}"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r>
              <a:rPr lang="fr-FR" smtClean="0"/>
              <a:t>18/12/2015</a:t>
            </a:r>
            <a:endParaRPr lang="en-US"/>
          </a:p>
        </p:txBody>
      </p:sp>
      <p:sp>
        <p:nvSpPr>
          <p:cNvPr id="5" name="Espace réservé du pied de page 4"/>
          <p:cNvSpPr>
            <a:spLocks noGrp="1"/>
          </p:cNvSpPr>
          <p:nvPr>
            <p:ph type="ftr" sz="quarter" idx="11"/>
          </p:nvPr>
        </p:nvSpPr>
        <p:spPr/>
        <p:txBody>
          <a:bodyPr/>
          <a:lstStyle/>
          <a:p>
            <a:r>
              <a:rPr lang="fr-FR" smtClean="0"/>
              <a:t>Introduction des Bureaux de Contrôle dans le secteur des ER</a:t>
            </a:r>
            <a:endParaRPr lang="en-US"/>
          </a:p>
        </p:txBody>
      </p:sp>
      <p:sp>
        <p:nvSpPr>
          <p:cNvPr id="6" name="Espace réservé du numéro de diapositive 5"/>
          <p:cNvSpPr>
            <a:spLocks noGrp="1"/>
          </p:cNvSpPr>
          <p:nvPr>
            <p:ph type="sldNum" sz="quarter" idx="12"/>
          </p:nvPr>
        </p:nvSpPr>
        <p:spPr/>
        <p:txBody>
          <a:bodyPr/>
          <a:lstStyle/>
          <a:p>
            <a:fld id="{8E46C19A-4C01-410B-9056-714434A762F6}"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a:xfrm>
            <a:off x="457200" y="6356350"/>
            <a:ext cx="1378496" cy="365125"/>
          </a:xfrm>
        </p:spPr>
        <p:txBody>
          <a:bodyPr/>
          <a:lstStyle/>
          <a:p>
            <a:r>
              <a:rPr lang="fr-FR" smtClean="0"/>
              <a:t>18/12/2015</a:t>
            </a:r>
            <a:endParaRPr lang="en-US" dirty="0"/>
          </a:p>
        </p:txBody>
      </p:sp>
      <p:sp>
        <p:nvSpPr>
          <p:cNvPr id="5" name="Espace réservé du pied de page 4"/>
          <p:cNvSpPr>
            <a:spLocks noGrp="1"/>
          </p:cNvSpPr>
          <p:nvPr>
            <p:ph type="ftr" sz="quarter" idx="11"/>
          </p:nvPr>
        </p:nvSpPr>
        <p:spPr>
          <a:xfrm>
            <a:off x="2428860" y="6356350"/>
            <a:ext cx="4286280" cy="365125"/>
          </a:xfrm>
        </p:spPr>
        <p:txBody>
          <a:bodyPr/>
          <a:lstStyle/>
          <a:p>
            <a:r>
              <a:rPr lang="fr-FR" dirty="0" smtClean="0"/>
              <a:t>Introduction des Bureaux de Contrôle dans le secteur des ER</a:t>
            </a:r>
            <a:endParaRPr lang="en-US" dirty="0"/>
          </a:p>
        </p:txBody>
      </p:sp>
      <p:sp>
        <p:nvSpPr>
          <p:cNvPr id="6" name="Espace réservé du numéro de diapositive 5"/>
          <p:cNvSpPr>
            <a:spLocks noGrp="1"/>
          </p:cNvSpPr>
          <p:nvPr>
            <p:ph type="sldNum" sz="quarter" idx="12"/>
          </p:nvPr>
        </p:nvSpPr>
        <p:spPr/>
        <p:txBody>
          <a:bodyPr/>
          <a:lstStyle/>
          <a:p>
            <a:fld id="{8E46C19A-4C01-410B-9056-714434A762F6}"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a:xfrm>
            <a:off x="457200" y="6356350"/>
            <a:ext cx="1971660" cy="365125"/>
          </a:xfrm>
        </p:spPr>
        <p:txBody>
          <a:bodyPr/>
          <a:lstStyle/>
          <a:p>
            <a:r>
              <a:rPr lang="fr-FR" smtClean="0"/>
              <a:t>18/12/2015</a:t>
            </a:r>
            <a:endParaRPr lang="en-US"/>
          </a:p>
        </p:txBody>
      </p:sp>
      <p:sp>
        <p:nvSpPr>
          <p:cNvPr id="5" name="Espace réservé du pied de page 4"/>
          <p:cNvSpPr>
            <a:spLocks noGrp="1"/>
          </p:cNvSpPr>
          <p:nvPr>
            <p:ph type="ftr" sz="quarter" idx="11"/>
          </p:nvPr>
        </p:nvSpPr>
        <p:spPr/>
        <p:txBody>
          <a:bodyPr/>
          <a:lstStyle/>
          <a:p>
            <a:r>
              <a:rPr lang="fr-FR" smtClean="0"/>
              <a:t>Introduction des Bureaux de Contrôle dans le secteur des ER</a:t>
            </a:r>
            <a:endParaRPr lang="en-US"/>
          </a:p>
        </p:txBody>
      </p:sp>
      <p:sp>
        <p:nvSpPr>
          <p:cNvPr id="6" name="Espace réservé du numéro de diapositive 5"/>
          <p:cNvSpPr>
            <a:spLocks noGrp="1"/>
          </p:cNvSpPr>
          <p:nvPr>
            <p:ph type="sldNum" sz="quarter" idx="12"/>
          </p:nvPr>
        </p:nvSpPr>
        <p:spPr>
          <a:xfrm>
            <a:off x="6786578" y="6356350"/>
            <a:ext cx="1900222" cy="365125"/>
          </a:xfrm>
        </p:spPr>
        <p:txBody>
          <a:bodyPr/>
          <a:lstStyle/>
          <a:p>
            <a:fld id="{8E46C19A-4C01-410B-9056-714434A762F6}"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p:txBody>
          <a:bodyPr/>
          <a:lstStyle/>
          <a:p>
            <a:r>
              <a:rPr lang="fr-FR" smtClean="0"/>
              <a:t>18/12/2015</a:t>
            </a:r>
            <a:endParaRPr lang="en-US"/>
          </a:p>
        </p:txBody>
      </p:sp>
      <p:sp>
        <p:nvSpPr>
          <p:cNvPr id="6" name="Espace réservé du pied de page 5"/>
          <p:cNvSpPr>
            <a:spLocks noGrp="1"/>
          </p:cNvSpPr>
          <p:nvPr>
            <p:ph type="ftr" sz="quarter" idx="11"/>
          </p:nvPr>
        </p:nvSpPr>
        <p:spPr/>
        <p:txBody>
          <a:bodyPr/>
          <a:lstStyle/>
          <a:p>
            <a:r>
              <a:rPr lang="fr-FR" smtClean="0"/>
              <a:t>Introduction des Bureaux de Contrôle dans le secteur des ER</a:t>
            </a:r>
            <a:endParaRPr lang="en-US"/>
          </a:p>
        </p:txBody>
      </p:sp>
      <p:sp>
        <p:nvSpPr>
          <p:cNvPr id="7" name="Espace réservé du numéro de diapositive 6"/>
          <p:cNvSpPr>
            <a:spLocks noGrp="1"/>
          </p:cNvSpPr>
          <p:nvPr>
            <p:ph type="sldNum" sz="quarter" idx="12"/>
          </p:nvPr>
        </p:nvSpPr>
        <p:spPr/>
        <p:txBody>
          <a:bodyPr/>
          <a:lstStyle/>
          <a:p>
            <a:fld id="{8E46C19A-4C01-410B-9056-714434A762F6}"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p:txBody>
          <a:bodyPr/>
          <a:lstStyle/>
          <a:p>
            <a:r>
              <a:rPr lang="fr-FR" smtClean="0"/>
              <a:t>18/12/2015</a:t>
            </a:r>
            <a:endParaRPr lang="en-US"/>
          </a:p>
        </p:txBody>
      </p:sp>
      <p:sp>
        <p:nvSpPr>
          <p:cNvPr id="8" name="Espace réservé du pied de page 7"/>
          <p:cNvSpPr>
            <a:spLocks noGrp="1"/>
          </p:cNvSpPr>
          <p:nvPr>
            <p:ph type="ftr" sz="quarter" idx="11"/>
          </p:nvPr>
        </p:nvSpPr>
        <p:spPr/>
        <p:txBody>
          <a:bodyPr/>
          <a:lstStyle/>
          <a:p>
            <a:r>
              <a:rPr lang="fr-FR" smtClean="0"/>
              <a:t>Introduction des Bureaux de Contrôle dans le secteur des ER</a:t>
            </a:r>
            <a:endParaRPr lang="en-US"/>
          </a:p>
        </p:txBody>
      </p:sp>
      <p:sp>
        <p:nvSpPr>
          <p:cNvPr id="9" name="Espace réservé du numéro de diapositive 8"/>
          <p:cNvSpPr>
            <a:spLocks noGrp="1"/>
          </p:cNvSpPr>
          <p:nvPr>
            <p:ph type="sldNum" sz="quarter" idx="12"/>
          </p:nvPr>
        </p:nvSpPr>
        <p:spPr/>
        <p:txBody>
          <a:bodyPr/>
          <a:lstStyle/>
          <a:p>
            <a:fld id="{8E46C19A-4C01-410B-9056-714434A762F6}"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2"/>
          <p:cNvSpPr>
            <a:spLocks noGrp="1"/>
          </p:cNvSpPr>
          <p:nvPr>
            <p:ph type="dt" sz="half" idx="10"/>
          </p:nvPr>
        </p:nvSpPr>
        <p:spPr/>
        <p:txBody>
          <a:bodyPr/>
          <a:lstStyle/>
          <a:p>
            <a:r>
              <a:rPr lang="fr-FR" smtClean="0"/>
              <a:t>18/12/2015</a:t>
            </a:r>
            <a:endParaRPr lang="en-US"/>
          </a:p>
        </p:txBody>
      </p:sp>
      <p:sp>
        <p:nvSpPr>
          <p:cNvPr id="4" name="Espace réservé du pied de page 3"/>
          <p:cNvSpPr>
            <a:spLocks noGrp="1"/>
          </p:cNvSpPr>
          <p:nvPr>
            <p:ph type="ftr" sz="quarter" idx="11"/>
          </p:nvPr>
        </p:nvSpPr>
        <p:spPr/>
        <p:txBody>
          <a:bodyPr/>
          <a:lstStyle/>
          <a:p>
            <a:r>
              <a:rPr lang="fr-FR" smtClean="0"/>
              <a:t>Introduction des Bureaux de Contrôle dans le secteur des ER</a:t>
            </a:r>
            <a:endParaRPr lang="en-US"/>
          </a:p>
        </p:txBody>
      </p:sp>
      <p:sp>
        <p:nvSpPr>
          <p:cNvPr id="5" name="Espace réservé du numéro de diapositive 4"/>
          <p:cNvSpPr>
            <a:spLocks noGrp="1"/>
          </p:cNvSpPr>
          <p:nvPr>
            <p:ph type="sldNum" sz="quarter" idx="12"/>
          </p:nvPr>
        </p:nvSpPr>
        <p:spPr/>
        <p:txBody>
          <a:bodyPr/>
          <a:lstStyle/>
          <a:p>
            <a:fld id="{8E46C19A-4C01-410B-9056-714434A762F6}"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smtClean="0"/>
              <a:t>18/12/2015</a:t>
            </a:r>
            <a:endParaRPr lang="en-US"/>
          </a:p>
        </p:txBody>
      </p:sp>
      <p:sp>
        <p:nvSpPr>
          <p:cNvPr id="3" name="Espace réservé du pied de page 2"/>
          <p:cNvSpPr>
            <a:spLocks noGrp="1"/>
          </p:cNvSpPr>
          <p:nvPr>
            <p:ph type="ftr" sz="quarter" idx="11"/>
          </p:nvPr>
        </p:nvSpPr>
        <p:spPr/>
        <p:txBody>
          <a:bodyPr/>
          <a:lstStyle/>
          <a:p>
            <a:r>
              <a:rPr lang="fr-FR" dirty="0" smtClean="0"/>
              <a:t>Introduction des Bureaux de Contrôle dans le secteur des ER</a:t>
            </a:r>
            <a:endParaRPr lang="en-US" dirty="0"/>
          </a:p>
        </p:txBody>
      </p:sp>
      <p:sp>
        <p:nvSpPr>
          <p:cNvPr id="4" name="Espace réservé du numéro de diapositive 3"/>
          <p:cNvSpPr>
            <a:spLocks noGrp="1"/>
          </p:cNvSpPr>
          <p:nvPr>
            <p:ph type="sldNum" sz="quarter" idx="12"/>
          </p:nvPr>
        </p:nvSpPr>
        <p:spPr/>
        <p:txBody>
          <a:bodyPr/>
          <a:lstStyle/>
          <a:p>
            <a:fld id="{8E46C19A-4C01-410B-9056-714434A762F6}" type="slidenum">
              <a:rPr lang="en-US" smtClean="0"/>
              <a:pPr/>
              <a:t>‹N°›</a:t>
            </a:fld>
            <a:endParaRPr lang="en-US"/>
          </a:p>
        </p:txBody>
      </p:sp>
      <p:cxnSp>
        <p:nvCxnSpPr>
          <p:cNvPr id="6" name="Connecteur droit 5"/>
          <p:cNvCxnSpPr/>
          <p:nvPr userDrawn="1"/>
        </p:nvCxnSpPr>
        <p:spPr>
          <a:xfrm>
            <a:off x="0" y="714356"/>
            <a:ext cx="9144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r>
              <a:rPr lang="fr-FR" smtClean="0"/>
              <a:t>18/12/2015</a:t>
            </a:r>
            <a:endParaRPr lang="en-US"/>
          </a:p>
        </p:txBody>
      </p:sp>
      <p:sp>
        <p:nvSpPr>
          <p:cNvPr id="6" name="Espace réservé du pied de page 5"/>
          <p:cNvSpPr>
            <a:spLocks noGrp="1"/>
          </p:cNvSpPr>
          <p:nvPr>
            <p:ph type="ftr" sz="quarter" idx="11"/>
          </p:nvPr>
        </p:nvSpPr>
        <p:spPr/>
        <p:txBody>
          <a:bodyPr/>
          <a:lstStyle/>
          <a:p>
            <a:r>
              <a:rPr lang="fr-FR" smtClean="0"/>
              <a:t>Introduction des Bureaux de Contrôle dans le secteur des ER</a:t>
            </a:r>
            <a:endParaRPr lang="en-US"/>
          </a:p>
        </p:txBody>
      </p:sp>
      <p:sp>
        <p:nvSpPr>
          <p:cNvPr id="7" name="Espace réservé du numéro de diapositive 6"/>
          <p:cNvSpPr>
            <a:spLocks noGrp="1"/>
          </p:cNvSpPr>
          <p:nvPr>
            <p:ph type="sldNum" sz="quarter" idx="12"/>
          </p:nvPr>
        </p:nvSpPr>
        <p:spPr/>
        <p:txBody>
          <a:bodyPr/>
          <a:lstStyle/>
          <a:p>
            <a:fld id="{8E46C19A-4C01-410B-9056-714434A762F6}"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r>
              <a:rPr lang="fr-FR" smtClean="0"/>
              <a:t>18/12/2015</a:t>
            </a:r>
            <a:endParaRPr lang="en-US"/>
          </a:p>
        </p:txBody>
      </p:sp>
      <p:sp>
        <p:nvSpPr>
          <p:cNvPr id="6" name="Espace réservé du pied de page 5"/>
          <p:cNvSpPr>
            <a:spLocks noGrp="1"/>
          </p:cNvSpPr>
          <p:nvPr>
            <p:ph type="ftr" sz="quarter" idx="11"/>
          </p:nvPr>
        </p:nvSpPr>
        <p:spPr/>
        <p:txBody>
          <a:bodyPr/>
          <a:lstStyle/>
          <a:p>
            <a:r>
              <a:rPr lang="fr-FR" smtClean="0"/>
              <a:t>Introduction des Bureaux de Contrôle dans le secteur des ER</a:t>
            </a:r>
            <a:endParaRPr lang="en-US"/>
          </a:p>
        </p:txBody>
      </p:sp>
      <p:sp>
        <p:nvSpPr>
          <p:cNvPr id="7" name="Espace réservé du numéro de diapositive 6"/>
          <p:cNvSpPr>
            <a:spLocks noGrp="1"/>
          </p:cNvSpPr>
          <p:nvPr>
            <p:ph type="sldNum" sz="quarter" idx="12"/>
          </p:nvPr>
        </p:nvSpPr>
        <p:spPr/>
        <p:txBody>
          <a:bodyPr/>
          <a:lstStyle/>
          <a:p>
            <a:fld id="{8E46C19A-4C01-410B-9056-714434A762F6}"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dirty="0" smtClean="0"/>
              <a:t>Cliquez pour modifier le style du titre</a:t>
            </a:r>
            <a:endParaRPr lang="en-US"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smtClean="0"/>
              <a:t>18/12/2015</a:t>
            </a:r>
            <a:endParaRPr lang="en-US"/>
          </a:p>
        </p:txBody>
      </p:sp>
      <p:sp>
        <p:nvSpPr>
          <p:cNvPr id="5" name="Espace réservé du pied de page 4"/>
          <p:cNvSpPr>
            <a:spLocks noGrp="1"/>
          </p:cNvSpPr>
          <p:nvPr>
            <p:ph type="ftr" sz="quarter" idx="3"/>
          </p:nvPr>
        </p:nvSpPr>
        <p:spPr>
          <a:xfrm>
            <a:off x="2428860" y="6356350"/>
            <a:ext cx="428628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Introduction des Bureaux de Contrôle dans le secteur des ER</a:t>
            </a:r>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46C19A-4C01-410B-9056-714434A762F6}" type="slidenum">
              <a:rPr lang="en-US" smtClean="0"/>
              <a:pPr/>
              <a:t>‹N°›</a:t>
            </a:fld>
            <a:endParaRPr lang="en-US"/>
          </a:p>
        </p:txBody>
      </p:sp>
      <p:pic>
        <p:nvPicPr>
          <p:cNvPr id="7" name="Grafik 3" descr="gizlogo-unternehmen-de-rgb"/>
          <p:cNvPicPr/>
          <p:nvPr userDrawn="1"/>
        </p:nvPicPr>
        <p:blipFill>
          <a:blip r:embed="rId1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0" y="0"/>
            <a:ext cx="2152650" cy="895350"/>
          </a:xfrm>
          <a:prstGeom prst="rect">
            <a:avLst/>
          </a:prstGeom>
          <a:noFill/>
          <a:ln>
            <a:noFill/>
          </a:ln>
        </p:spPr>
      </p:pic>
      <p:pic>
        <p:nvPicPr>
          <p:cNvPr id="8" name="Grafik 7" descr="logo ANME 2014"/>
          <p:cNvPicPr/>
          <p:nvPr userDrawn="1"/>
        </p:nvPicPr>
        <p:blipFill>
          <a:blip r:embed="rId14"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2714612" y="0"/>
            <a:ext cx="1571625" cy="718185"/>
          </a:xfrm>
          <a:prstGeom prst="rect">
            <a:avLst/>
          </a:prstGeom>
          <a:noFill/>
          <a:ln>
            <a:noFill/>
          </a:ln>
        </p:spPr>
      </p:pic>
      <p:pic>
        <p:nvPicPr>
          <p:cNvPr id="9" name="Image 8" descr="http://www.csner-tn.com/wp-content/themes/mtd/images/logo.png"/>
          <p:cNvPicPr/>
          <p:nvPr userDrawn="1"/>
        </p:nvPicPr>
        <p:blipFill>
          <a:blip r:embed="rId15"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5357818" y="142852"/>
            <a:ext cx="2085975" cy="542925"/>
          </a:xfrm>
          <a:prstGeom prst="rect">
            <a:avLst/>
          </a:prstGeom>
          <a:noFill/>
          <a:ln>
            <a:noFill/>
          </a:ln>
        </p:spPr>
      </p:pic>
      <p:pic>
        <p:nvPicPr>
          <p:cNvPr id="10" name="Picture 2"/>
          <p:cNvPicPr/>
          <p:nvPr userDrawn="1"/>
        </p:nvPicPr>
        <p:blipFill>
          <a:blip r:embed="rId16"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tretch>
            <a:fillRect/>
          </a:stretch>
        </p:blipFill>
        <p:spPr>
          <a:xfrm>
            <a:off x="8001024" y="0"/>
            <a:ext cx="981710" cy="657225"/>
          </a:xfrm>
          <a:prstGeom prst="rect">
            <a:avLst/>
          </a:prstGeom>
        </p:spPr>
      </p:pic>
      <p:cxnSp>
        <p:nvCxnSpPr>
          <p:cNvPr id="11" name="Connecteur droit 10"/>
          <p:cNvCxnSpPr/>
          <p:nvPr userDrawn="1"/>
        </p:nvCxnSpPr>
        <p:spPr>
          <a:xfrm>
            <a:off x="0" y="714356"/>
            <a:ext cx="9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userDrawn="1"/>
        </p:nvCxnSpPr>
        <p:spPr>
          <a:xfrm>
            <a:off x="0" y="6381328"/>
            <a:ext cx="9144000" cy="0"/>
          </a:xfrm>
          <a:prstGeom prst="line">
            <a:avLst/>
          </a:prstGeom>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package" Target="../embeddings/Document_Microsoft_Office_Word1.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package" Target="../embeddings/Document_Microsoft_Office_Word2.docx"/></Relationships>
</file>

<file path=ppt/slides/_rels/slide31.xml.rels><?xml version="1.0" encoding="UTF-8" standalone="yes"?>
<Relationships xmlns="http://schemas.openxmlformats.org/package/2006/relationships"><Relationship Id="rId3" Type="http://schemas.openxmlformats.org/officeDocument/2006/relationships/package" Target="../embeddings/Document_Microsoft_Office_Word3.docx"/><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32.xml.rels><?xml version="1.0" encoding="UTF-8" standalone="yes"?>
<Relationships xmlns="http://schemas.openxmlformats.org/package/2006/relationships"><Relationship Id="rId3" Type="http://schemas.openxmlformats.org/officeDocument/2006/relationships/package" Target="../embeddings/Document_Microsoft_Office_Word4.docx"/><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997e890435_album-energie-solaire13.jpg"/>
          <p:cNvPicPr>
            <a:picLocks noChangeAspect="1"/>
          </p:cNvPicPr>
          <p:nvPr/>
        </p:nvPicPr>
        <p:blipFill>
          <a:blip r:embed="rId2" cstate="print">
            <a:lum bright="60000" contrast="-71000"/>
          </a:blip>
          <a:srcRect l="11980" r="16137"/>
          <a:stretch>
            <a:fillRect/>
          </a:stretch>
        </p:blipFill>
        <p:spPr>
          <a:xfrm>
            <a:off x="0" y="692696"/>
            <a:ext cx="9144000" cy="6165304"/>
          </a:xfrm>
          <a:prstGeom prst="rect">
            <a:avLst/>
          </a:prstGeom>
        </p:spPr>
      </p:pic>
      <p:sp>
        <p:nvSpPr>
          <p:cNvPr id="2" name="Titre 1"/>
          <p:cNvSpPr>
            <a:spLocks noGrp="1"/>
          </p:cNvSpPr>
          <p:nvPr>
            <p:ph type="ctrTitle"/>
          </p:nvPr>
        </p:nvSpPr>
        <p:spPr/>
        <p:txBody>
          <a:bodyPr>
            <a:normAutofit fontScale="90000"/>
          </a:bodyPr>
          <a:lstStyle/>
          <a:p>
            <a:r>
              <a:rPr lang="en-US" b="1" dirty="0" smtClean="0"/>
              <a:t>ETUDE DE L’INTRODUCTION DES BUREAUX DE CONTRÔLE DANS LE SECTEUR DES ER</a:t>
            </a:r>
            <a:br>
              <a:rPr lang="en-US" b="1" dirty="0" smtClean="0"/>
            </a:br>
            <a:endParaRPr lang="en-US" b="1" dirty="0"/>
          </a:p>
        </p:txBody>
      </p:sp>
      <p:sp>
        <p:nvSpPr>
          <p:cNvPr id="3" name="Sous-titre 2"/>
          <p:cNvSpPr>
            <a:spLocks noGrp="1"/>
          </p:cNvSpPr>
          <p:nvPr>
            <p:ph type="subTitle" idx="1"/>
          </p:nvPr>
        </p:nvSpPr>
        <p:spPr/>
        <p:txBody>
          <a:bodyPr>
            <a:normAutofit/>
          </a:bodyPr>
          <a:lstStyle/>
          <a:p>
            <a:r>
              <a:rPr lang="fr-FR" sz="2800" dirty="0" smtClean="0">
                <a:solidFill>
                  <a:schemeClr val="tx1">
                    <a:lumMod val="85000"/>
                    <a:lumOff val="15000"/>
                  </a:schemeClr>
                </a:solidFill>
              </a:rPr>
              <a:t>Présentation des résultats de l’étude</a:t>
            </a:r>
          </a:p>
          <a:p>
            <a:r>
              <a:rPr lang="fr-FR" sz="2800" dirty="0" smtClean="0">
                <a:solidFill>
                  <a:schemeClr val="tx1">
                    <a:lumMod val="85000"/>
                    <a:lumOff val="15000"/>
                  </a:schemeClr>
                </a:solidFill>
              </a:rPr>
              <a:t>Le 18/12/2015</a:t>
            </a:r>
            <a:endParaRPr lang="fr-FR" sz="2800" dirty="0">
              <a:solidFill>
                <a:schemeClr val="tx1">
                  <a:lumMod val="85000"/>
                  <a:lumOff val="1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67544" y="1556792"/>
            <a:ext cx="8229600" cy="4572033"/>
          </a:xfrm>
        </p:spPr>
        <p:txBody>
          <a:bodyPr>
            <a:noAutofit/>
          </a:bodyPr>
          <a:lstStyle/>
          <a:p>
            <a:pPr algn="just">
              <a:spcAft>
                <a:spcPts val="1200"/>
              </a:spcAft>
              <a:buNone/>
            </a:pPr>
            <a:r>
              <a:rPr lang="fr-FR" sz="2000" b="1" dirty="0" smtClean="0"/>
              <a:t>Agréments  des BC dans le domaine</a:t>
            </a:r>
            <a:r>
              <a:rPr lang="fr-FR" sz="2000" dirty="0" smtClean="0"/>
              <a:t> </a:t>
            </a:r>
            <a:r>
              <a:rPr lang="fr-FR" sz="2000" b="1" dirty="0" smtClean="0"/>
              <a:t>industriel </a:t>
            </a:r>
          </a:p>
          <a:p>
            <a:pPr algn="just">
              <a:buFont typeface="Wingdings" pitchFamily="2" charset="2"/>
              <a:buChar char="ü"/>
            </a:pPr>
            <a:r>
              <a:rPr lang="fr-FR" sz="2000" b="1" dirty="0" smtClean="0"/>
              <a:t>Commission</a:t>
            </a:r>
            <a:r>
              <a:rPr lang="fr-FR" sz="2000" dirty="0" smtClean="0"/>
              <a:t> des agréments présidé par le ministre  chargé de l’Industrie , ou son représentant, et ayant comme membres des représentants :</a:t>
            </a:r>
            <a:endParaRPr lang="fr-FR" sz="2000" b="1" dirty="0" smtClean="0"/>
          </a:p>
          <a:p>
            <a:pPr marL="533400" algn="just">
              <a:buFont typeface="Wingdings" pitchFamily="2" charset="2"/>
              <a:buChar char="§"/>
            </a:pPr>
            <a:r>
              <a:rPr lang="fr-FR" sz="2000" dirty="0" smtClean="0"/>
              <a:t>de la DG de l’industrie,</a:t>
            </a:r>
          </a:p>
          <a:p>
            <a:pPr marL="533400" algn="just">
              <a:buFont typeface="Wingdings" pitchFamily="2" charset="2"/>
              <a:buChar char="§"/>
            </a:pPr>
            <a:r>
              <a:rPr lang="fr-FR" sz="2000" dirty="0" smtClean="0"/>
              <a:t>de la DG de l’énergie,</a:t>
            </a:r>
          </a:p>
          <a:p>
            <a:pPr marL="533400" algn="just">
              <a:buFont typeface="Wingdings" pitchFamily="2" charset="2"/>
              <a:buChar char="§"/>
            </a:pPr>
            <a:r>
              <a:rPr lang="fr-FR" sz="2000" dirty="0" smtClean="0"/>
              <a:t>de la DG des mines,</a:t>
            </a:r>
          </a:p>
          <a:p>
            <a:pPr marL="533400" algn="just">
              <a:buFont typeface="Wingdings" pitchFamily="2" charset="2"/>
              <a:buChar char="§"/>
            </a:pPr>
            <a:r>
              <a:rPr lang="fr-FR" sz="2000" dirty="0" smtClean="0"/>
              <a:t>de la DG de l’agro-alimentaire,</a:t>
            </a:r>
          </a:p>
          <a:p>
            <a:pPr marL="533400" algn="just">
              <a:buFont typeface="Wingdings" pitchFamily="2" charset="2"/>
              <a:buChar char="§"/>
            </a:pPr>
            <a:r>
              <a:rPr lang="fr-FR" sz="2000" dirty="0" smtClean="0"/>
              <a:t>de la Direction Sécurité ( qui assure le secrétariat et la délivrance des agréments des bureaux et des habilitations des contrôleurs).</a:t>
            </a:r>
          </a:p>
          <a:p>
            <a:pPr algn="just">
              <a:buFont typeface="Wingdings" pitchFamily="2" charset="2"/>
              <a:buChar char="ü"/>
            </a:pPr>
            <a:r>
              <a:rPr lang="fr-FR" sz="2000" b="1" dirty="0" smtClean="0"/>
              <a:t>Catégories</a:t>
            </a:r>
            <a:r>
              <a:rPr lang="fr-FR" sz="2000" dirty="0" smtClean="0"/>
              <a:t>:  3 catégories de contrôle officiel (A) et 4 catégories  de contrôle réglementaire et périodique (B) dont la (</a:t>
            </a:r>
            <a:r>
              <a:rPr lang="fr-FR" sz="2000" u="sng" dirty="0" smtClean="0"/>
              <a:t>B2) pour les installations électriques dans les domaines industriels.</a:t>
            </a:r>
            <a:endParaRPr lang="fr-FR" sz="2000" b="1" u="sng" dirty="0" smtClean="0"/>
          </a:p>
          <a:p>
            <a:pPr algn="just">
              <a:buFont typeface="Wingdings" pitchFamily="2" charset="2"/>
              <a:buChar char="ü"/>
            </a:pPr>
            <a:r>
              <a:rPr lang="fr-FR" sz="2000" b="1" dirty="0" smtClean="0"/>
              <a:t>Validité des agréments et des habilitations: </a:t>
            </a:r>
            <a:r>
              <a:rPr lang="fr-FR" sz="2000" dirty="0" smtClean="0"/>
              <a:t> 3 ans</a:t>
            </a:r>
            <a:endParaRPr lang="fr-FR" sz="2000" b="1" dirty="0"/>
          </a:p>
        </p:txBody>
      </p:sp>
      <p:sp>
        <p:nvSpPr>
          <p:cNvPr id="6" name="Titre 1"/>
          <p:cNvSpPr>
            <a:spLocks noGrp="1"/>
          </p:cNvSpPr>
          <p:nvPr>
            <p:ph type="title"/>
          </p:nvPr>
        </p:nvSpPr>
        <p:spPr>
          <a:xfrm>
            <a:off x="457200" y="785794"/>
            <a:ext cx="8229600" cy="631844"/>
          </a:xfrm>
        </p:spPr>
        <p:txBody>
          <a:bodyPr>
            <a:noAutofit/>
          </a:bodyPr>
          <a:lstStyle/>
          <a:p>
            <a:r>
              <a:rPr lang="fr-FR" sz="2400" b="1" dirty="0" smtClean="0"/>
              <a:t>CADRE RÉGLEMENTAIRE DU CONTRÔLE TECHNIQUE </a:t>
            </a:r>
            <a:r>
              <a:rPr lang="fr-FR" sz="2400" dirty="0" smtClean="0"/>
              <a:t>(5) </a:t>
            </a:r>
            <a:endParaRPr lang="fr-FR" sz="2400" dirty="0"/>
          </a:p>
        </p:txBody>
      </p:sp>
      <p:sp>
        <p:nvSpPr>
          <p:cNvPr id="7" name="Espace réservé de la date 6"/>
          <p:cNvSpPr>
            <a:spLocks noGrp="1"/>
          </p:cNvSpPr>
          <p:nvPr>
            <p:ph type="dt" sz="half" idx="10"/>
          </p:nvPr>
        </p:nvSpPr>
        <p:spPr/>
        <p:txBody>
          <a:bodyPr/>
          <a:lstStyle/>
          <a:p>
            <a:r>
              <a:rPr lang="fr-FR" smtClean="0"/>
              <a:t>18/12/2015</a:t>
            </a:r>
            <a:endParaRPr lang="en-US"/>
          </a:p>
        </p:txBody>
      </p:sp>
      <p:sp>
        <p:nvSpPr>
          <p:cNvPr id="8" name="Espace réservé du numéro de diapositive 7"/>
          <p:cNvSpPr>
            <a:spLocks noGrp="1"/>
          </p:cNvSpPr>
          <p:nvPr>
            <p:ph type="sldNum" sz="quarter" idx="12"/>
          </p:nvPr>
        </p:nvSpPr>
        <p:spPr/>
        <p:txBody>
          <a:bodyPr/>
          <a:lstStyle/>
          <a:p>
            <a:fld id="{8E46C19A-4C01-410B-9056-714434A762F6}" type="slidenum">
              <a:rPr lang="en-US" smtClean="0"/>
              <a:pPr/>
              <a:t>10</a:t>
            </a:fld>
            <a:endParaRPr lang="en-US"/>
          </a:p>
        </p:txBody>
      </p:sp>
      <p:sp>
        <p:nvSpPr>
          <p:cNvPr id="9" name="Espace réservé du pied de page 8"/>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39552" y="2132856"/>
            <a:ext cx="8229600" cy="4392488"/>
          </a:xfrm>
        </p:spPr>
        <p:txBody>
          <a:bodyPr>
            <a:normAutofit/>
          </a:bodyPr>
          <a:lstStyle/>
          <a:p>
            <a:pPr algn="just"/>
            <a:r>
              <a:rPr lang="fr-FR" sz="2400" dirty="0" smtClean="0"/>
              <a:t>Être titulaire d’un diplôme d’ingénieur et justifier d’une expérience professionnelle dans le domaine ou avoir suivi un cycle de formation dans ce type de contrôle, </a:t>
            </a:r>
          </a:p>
          <a:p>
            <a:pPr algn="just">
              <a:buNone/>
            </a:pPr>
            <a:r>
              <a:rPr lang="fr-FR" sz="2400" dirty="0" smtClean="0"/>
              <a:t>ou</a:t>
            </a:r>
          </a:p>
          <a:p>
            <a:pPr algn="just"/>
            <a:r>
              <a:rPr lang="fr-FR" sz="2400" dirty="0" smtClean="0"/>
              <a:t>Être titulaire d’un diplôme de technicien supérieur (Bac+3) et justifier d’une pratique professionnelle d’au moins 3 ans ou avoir suivi un  cycle de formation dans le domaine du contrôle sollicité.</a:t>
            </a:r>
          </a:p>
          <a:p>
            <a:pPr algn="just"/>
            <a:r>
              <a:rPr lang="fr-FR" sz="2400" dirty="0" smtClean="0"/>
              <a:t>A défaut de diplômes exigés, ils doivent justifier d’une expérience d’au moins 10 ans dans le domaine de la catégorie de contrôle sollicité.</a:t>
            </a:r>
          </a:p>
          <a:p>
            <a:pPr algn="just">
              <a:buNone/>
            </a:pPr>
            <a:endParaRPr lang="fr-FR" sz="2400" dirty="0" smtClean="0"/>
          </a:p>
        </p:txBody>
      </p:sp>
      <p:sp>
        <p:nvSpPr>
          <p:cNvPr id="6" name="Titre 1"/>
          <p:cNvSpPr txBox="1">
            <a:spLocks/>
          </p:cNvSpPr>
          <p:nvPr/>
        </p:nvSpPr>
        <p:spPr>
          <a:xfrm>
            <a:off x="467544" y="1340768"/>
            <a:ext cx="8229600" cy="576064"/>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600" b="1" i="0" u="none" strike="noStrike" kern="1200" cap="none" spc="0" normalizeH="0" baseline="0" noProof="0" dirty="0" smtClean="0">
                <a:ln>
                  <a:noFill/>
                </a:ln>
                <a:solidFill>
                  <a:schemeClr val="tx1"/>
                </a:solidFill>
                <a:effectLst/>
                <a:uLnTx/>
                <a:uFillTx/>
                <a:latin typeface="+mj-lt"/>
                <a:ea typeface="+mj-ea"/>
                <a:cs typeface="+mj-cs"/>
              </a:rPr>
              <a:t>Critères d’habilitation des contrôleurs agréés par le MIME</a:t>
            </a:r>
            <a:endParaRPr kumimoji="0" lang="fr-FR" sz="2600" b="1" i="0" u="none" strike="noStrike" kern="1200" cap="none" spc="0" normalizeH="0" baseline="0" noProof="0" dirty="0">
              <a:ln>
                <a:noFill/>
              </a:ln>
              <a:solidFill>
                <a:schemeClr val="tx1"/>
              </a:solidFill>
              <a:effectLst/>
              <a:uLnTx/>
              <a:uFillTx/>
              <a:latin typeface="+mj-lt"/>
              <a:ea typeface="+mj-ea"/>
              <a:cs typeface="+mj-cs"/>
            </a:endParaRPr>
          </a:p>
        </p:txBody>
      </p:sp>
      <p:sp>
        <p:nvSpPr>
          <p:cNvPr id="5" name="Titre 1"/>
          <p:cNvSpPr>
            <a:spLocks noGrp="1"/>
          </p:cNvSpPr>
          <p:nvPr>
            <p:ph type="title"/>
          </p:nvPr>
        </p:nvSpPr>
        <p:spPr>
          <a:xfrm>
            <a:off x="457200" y="785794"/>
            <a:ext cx="8229600" cy="631844"/>
          </a:xfrm>
        </p:spPr>
        <p:txBody>
          <a:bodyPr>
            <a:noAutofit/>
          </a:bodyPr>
          <a:lstStyle/>
          <a:p>
            <a:r>
              <a:rPr lang="fr-FR" sz="2400" b="1" dirty="0" smtClean="0"/>
              <a:t>CADRE RÉGLEMENTAIRE DU CONTRÔLE TECHNIQUE </a:t>
            </a:r>
            <a:r>
              <a:rPr lang="fr-FR" sz="2400" dirty="0" smtClean="0"/>
              <a:t>(6) </a:t>
            </a:r>
            <a:endParaRPr lang="fr-FR" sz="2400" dirty="0"/>
          </a:p>
        </p:txBody>
      </p:sp>
      <p:sp>
        <p:nvSpPr>
          <p:cNvPr id="7" name="Espace réservé de la date 6"/>
          <p:cNvSpPr>
            <a:spLocks noGrp="1"/>
          </p:cNvSpPr>
          <p:nvPr>
            <p:ph type="dt" sz="half" idx="10"/>
          </p:nvPr>
        </p:nvSpPr>
        <p:spPr/>
        <p:txBody>
          <a:bodyPr/>
          <a:lstStyle/>
          <a:p>
            <a:r>
              <a:rPr lang="fr-FR" smtClean="0"/>
              <a:t>18/12/2015</a:t>
            </a:r>
            <a:endParaRPr lang="en-US"/>
          </a:p>
        </p:txBody>
      </p:sp>
      <p:sp>
        <p:nvSpPr>
          <p:cNvPr id="8" name="Espace réservé du numéro de diapositive 7"/>
          <p:cNvSpPr>
            <a:spLocks noGrp="1"/>
          </p:cNvSpPr>
          <p:nvPr>
            <p:ph type="sldNum" sz="quarter" idx="12"/>
          </p:nvPr>
        </p:nvSpPr>
        <p:spPr/>
        <p:txBody>
          <a:bodyPr/>
          <a:lstStyle/>
          <a:p>
            <a:fld id="{8E46C19A-4C01-410B-9056-714434A762F6}" type="slidenum">
              <a:rPr lang="en-US" smtClean="0"/>
              <a:pPr/>
              <a:t>11</a:t>
            </a:fld>
            <a:endParaRPr lang="en-US"/>
          </a:p>
        </p:txBody>
      </p:sp>
      <p:sp>
        <p:nvSpPr>
          <p:cNvPr id="9" name="Espace réservé du pied de page 8"/>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18864" y="692696"/>
            <a:ext cx="8229600" cy="720080"/>
          </a:xfrm>
        </p:spPr>
        <p:txBody>
          <a:bodyPr>
            <a:normAutofit/>
          </a:bodyPr>
          <a:lstStyle/>
          <a:p>
            <a:r>
              <a:rPr lang="fr-FR" sz="2400" b="1" dirty="0" smtClean="0"/>
              <a:t>LES BUREAUX DE CONTRÔLE AGRÉÉS PAR LE MEHAT</a:t>
            </a:r>
            <a:endParaRPr lang="fr-FR" sz="2400" dirty="0"/>
          </a:p>
        </p:txBody>
      </p:sp>
      <p:sp>
        <p:nvSpPr>
          <p:cNvPr id="3" name="Espace réservé du contenu 2"/>
          <p:cNvSpPr>
            <a:spLocks noGrp="1"/>
          </p:cNvSpPr>
          <p:nvPr>
            <p:ph idx="1"/>
          </p:nvPr>
        </p:nvSpPr>
        <p:spPr>
          <a:xfrm>
            <a:off x="457200" y="1744216"/>
            <a:ext cx="8229600" cy="3556992"/>
          </a:xfrm>
        </p:spPr>
        <p:txBody>
          <a:bodyPr>
            <a:normAutofit/>
          </a:bodyPr>
          <a:lstStyle/>
          <a:p>
            <a:pPr algn="just">
              <a:spcAft>
                <a:spcPts val="1200"/>
              </a:spcAft>
            </a:pPr>
            <a:r>
              <a:rPr lang="fr-FR" sz="2400" dirty="0" smtClean="0"/>
              <a:t>Ils sont au nombre de </a:t>
            </a:r>
            <a:r>
              <a:rPr lang="fr-FR" sz="2400" u="sng" dirty="0" smtClean="0"/>
              <a:t>11 bureaux</a:t>
            </a:r>
            <a:r>
              <a:rPr lang="fr-FR" sz="2400" dirty="0" smtClean="0"/>
              <a:t> : 5 agréés (A), 1 agréé (B1), 3 agréés (B2) et 2 agréés (B2) et (C). Ainsi tous les 11 bureaux agréés MEHAT interviennent dans le domaine de la construction des bâtiments y compris dans le contrôle de leurs installations électriques. </a:t>
            </a:r>
          </a:p>
          <a:p>
            <a:pPr algn="just">
              <a:spcAft>
                <a:spcPts val="1200"/>
              </a:spcAft>
            </a:pPr>
            <a:r>
              <a:rPr lang="fr-FR" sz="2400" dirty="0" smtClean="0"/>
              <a:t>Sept parmi ces bureaux sont agréés également par le ministère de l’industrie pour les installations électriques industrielles.</a:t>
            </a:r>
          </a:p>
        </p:txBody>
      </p:sp>
      <p:sp>
        <p:nvSpPr>
          <p:cNvPr id="4" name="Espace réservé de la date 3"/>
          <p:cNvSpPr>
            <a:spLocks noGrp="1"/>
          </p:cNvSpPr>
          <p:nvPr>
            <p:ph type="dt" sz="half" idx="10"/>
          </p:nvPr>
        </p:nvSpPr>
        <p:spPr/>
        <p:txBody>
          <a:bodyPr/>
          <a:lstStyle/>
          <a:p>
            <a:r>
              <a:rPr lang="fr-FR" smtClean="0"/>
              <a:t>18/12/2015</a:t>
            </a:r>
            <a:endParaRPr lang="en-US"/>
          </a:p>
        </p:txBody>
      </p:sp>
      <p:sp>
        <p:nvSpPr>
          <p:cNvPr id="5" name="Espace réservé du numéro de diapositive 4"/>
          <p:cNvSpPr>
            <a:spLocks noGrp="1"/>
          </p:cNvSpPr>
          <p:nvPr>
            <p:ph type="sldNum" sz="quarter" idx="12"/>
          </p:nvPr>
        </p:nvSpPr>
        <p:spPr/>
        <p:txBody>
          <a:bodyPr/>
          <a:lstStyle/>
          <a:p>
            <a:fld id="{8E46C19A-4C01-410B-9056-714434A762F6}" type="slidenum">
              <a:rPr lang="en-US" smtClean="0"/>
              <a:pPr/>
              <a:t>12</a:t>
            </a:fld>
            <a:endParaRPr lang="en-US"/>
          </a:p>
        </p:txBody>
      </p:sp>
      <p:sp>
        <p:nvSpPr>
          <p:cNvPr id="6" name="Espace réservé du pied de page 5"/>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95536" y="1916832"/>
            <a:ext cx="8229600" cy="4340237"/>
          </a:xfrm>
        </p:spPr>
        <p:txBody>
          <a:bodyPr>
            <a:normAutofit/>
          </a:bodyPr>
          <a:lstStyle/>
          <a:p>
            <a:pPr>
              <a:buFont typeface="Wingdings" pitchFamily="2" charset="2"/>
              <a:buChar char="ü"/>
            </a:pPr>
            <a:r>
              <a:rPr lang="fr-FR" sz="2800" b="1" dirty="0" smtClean="0"/>
              <a:t> 26</a:t>
            </a:r>
            <a:r>
              <a:rPr lang="fr-FR" sz="2800" dirty="0" smtClean="0"/>
              <a:t> </a:t>
            </a:r>
            <a:r>
              <a:rPr lang="fr-FR" sz="2800" b="1" dirty="0" smtClean="0"/>
              <a:t>bureaux de contrôle agrées B2, dont:</a:t>
            </a:r>
            <a:endParaRPr lang="fr-FR" sz="2800" dirty="0" smtClean="0"/>
          </a:p>
          <a:p>
            <a:pPr marL="1125538" lvl="1">
              <a:buFont typeface="Wingdings" pitchFamily="2" charset="2"/>
              <a:buChar char="§"/>
            </a:pPr>
            <a:r>
              <a:rPr lang="fr-FR" sz="2400" dirty="0" smtClean="0"/>
              <a:t>2 ayant plus de 20 contrôleurs B2  (accrédités TUNAC);</a:t>
            </a:r>
          </a:p>
          <a:p>
            <a:pPr marL="1125538" lvl="1">
              <a:buFont typeface="Wingdings" pitchFamily="2" charset="2"/>
              <a:buChar char="§"/>
            </a:pPr>
            <a:r>
              <a:rPr lang="fr-FR" sz="2400" dirty="0" smtClean="0"/>
              <a:t>2 avec environ 10 contrôleurs B2 (dont 1 accrédité TUNAC);</a:t>
            </a:r>
          </a:p>
          <a:p>
            <a:pPr marL="1125538" lvl="1">
              <a:buFont typeface="Wingdings" pitchFamily="2" charset="2"/>
              <a:buChar char="§"/>
            </a:pPr>
            <a:r>
              <a:rPr lang="fr-FR" sz="2400" dirty="0" smtClean="0"/>
              <a:t>4 avec 4 à 6 contrôleurs B2;</a:t>
            </a:r>
          </a:p>
          <a:p>
            <a:pPr marL="1125538" lvl="1">
              <a:buFont typeface="Wingdings" pitchFamily="2" charset="2"/>
              <a:buChar char="§"/>
            </a:pPr>
            <a:r>
              <a:rPr lang="fr-FR" sz="2400" dirty="0" smtClean="0"/>
              <a:t>3 avec 3 contrôleurs B2;</a:t>
            </a:r>
          </a:p>
          <a:p>
            <a:pPr marL="1125538" lvl="1">
              <a:buFont typeface="Wingdings" pitchFamily="2" charset="2"/>
              <a:buChar char="§"/>
            </a:pPr>
            <a:r>
              <a:rPr lang="fr-FR" sz="2400" dirty="0" smtClean="0"/>
              <a:t>Et </a:t>
            </a:r>
            <a:r>
              <a:rPr lang="fr-FR" sz="2400" u="sng" dirty="0" smtClean="0"/>
              <a:t>15</a:t>
            </a:r>
            <a:r>
              <a:rPr lang="fr-FR" sz="2400" dirty="0" smtClean="0"/>
              <a:t> avec 2 à 1 contrôleurs.</a:t>
            </a:r>
          </a:p>
          <a:p>
            <a:pPr marL="450850" lvl="1" indent="-450850">
              <a:buFont typeface="Wingdings" pitchFamily="2" charset="2"/>
              <a:buChar char="ü"/>
            </a:pPr>
            <a:r>
              <a:rPr lang="fr-FR" b="1" dirty="0" smtClean="0"/>
              <a:t>Au total 116 contrôleurs habilités B2 par le MIME</a:t>
            </a:r>
          </a:p>
        </p:txBody>
      </p:sp>
      <p:sp>
        <p:nvSpPr>
          <p:cNvPr id="5" name="Titre 1"/>
          <p:cNvSpPr>
            <a:spLocks noGrp="1"/>
          </p:cNvSpPr>
          <p:nvPr>
            <p:ph type="title"/>
          </p:nvPr>
        </p:nvSpPr>
        <p:spPr>
          <a:xfrm>
            <a:off x="395536" y="692696"/>
            <a:ext cx="8229600" cy="720080"/>
          </a:xfrm>
        </p:spPr>
        <p:txBody>
          <a:bodyPr>
            <a:normAutofit/>
          </a:bodyPr>
          <a:lstStyle/>
          <a:p>
            <a:r>
              <a:rPr lang="fr-FR" sz="2400" b="1" dirty="0" smtClean="0"/>
              <a:t>LES BUREAUX DE CONTRÔLE AGRÉÉS LE MIME</a:t>
            </a:r>
            <a:endParaRPr lang="fr-FR" sz="2400" dirty="0"/>
          </a:p>
        </p:txBody>
      </p:sp>
      <p:sp>
        <p:nvSpPr>
          <p:cNvPr id="4" name="Espace réservé de la date 3"/>
          <p:cNvSpPr>
            <a:spLocks noGrp="1"/>
          </p:cNvSpPr>
          <p:nvPr>
            <p:ph type="dt" sz="half" idx="10"/>
          </p:nvPr>
        </p:nvSpPr>
        <p:spPr/>
        <p:txBody>
          <a:bodyPr/>
          <a:lstStyle/>
          <a:p>
            <a:r>
              <a:rPr lang="fr-FR" smtClean="0"/>
              <a:t>18/12/2015</a:t>
            </a:r>
            <a:endParaRPr lang="en-US"/>
          </a:p>
        </p:txBody>
      </p:sp>
      <p:sp>
        <p:nvSpPr>
          <p:cNvPr id="6" name="Espace réservé du numéro de diapositive 5"/>
          <p:cNvSpPr>
            <a:spLocks noGrp="1"/>
          </p:cNvSpPr>
          <p:nvPr>
            <p:ph type="sldNum" sz="quarter" idx="12"/>
          </p:nvPr>
        </p:nvSpPr>
        <p:spPr/>
        <p:txBody>
          <a:bodyPr/>
          <a:lstStyle/>
          <a:p>
            <a:fld id="{8E46C19A-4C01-410B-9056-714434A762F6}" type="slidenum">
              <a:rPr lang="en-US" smtClean="0"/>
              <a:pPr/>
              <a:t>13</a:t>
            </a:fld>
            <a:endParaRPr lang="en-US"/>
          </a:p>
        </p:txBody>
      </p:sp>
      <p:sp>
        <p:nvSpPr>
          <p:cNvPr id="7" name="Espace réservé du pied de page 6"/>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700114"/>
            <a:ext cx="8712968" cy="1000694"/>
          </a:xfrm>
        </p:spPr>
        <p:txBody>
          <a:bodyPr>
            <a:normAutofit/>
          </a:bodyPr>
          <a:lstStyle/>
          <a:p>
            <a:r>
              <a:rPr lang="fr-FR" sz="2400" b="1" dirty="0" smtClean="0">
                <a:latin typeface="+mn-lt"/>
              </a:rPr>
              <a:t>RÉPARTITION RÉGIONALE DES BUREAUX DE CONTRÔLE ET DES IPV</a:t>
            </a:r>
            <a:endParaRPr lang="fr-FR" sz="3600" dirty="0">
              <a:latin typeface="+mn-lt"/>
            </a:endParaRPr>
          </a:p>
        </p:txBody>
      </p:sp>
      <p:graphicFrame>
        <p:nvGraphicFramePr>
          <p:cNvPr id="5" name="Tableau 4"/>
          <p:cNvGraphicFramePr>
            <a:graphicFrameLocks noGrp="1"/>
          </p:cNvGraphicFramePr>
          <p:nvPr/>
        </p:nvGraphicFramePr>
        <p:xfrm>
          <a:off x="827584" y="1700808"/>
          <a:ext cx="7358114" cy="4678680"/>
        </p:xfrm>
        <a:graphic>
          <a:graphicData uri="http://schemas.openxmlformats.org/drawingml/2006/table">
            <a:tbl>
              <a:tblPr/>
              <a:tblGrid>
                <a:gridCol w="2046918"/>
                <a:gridCol w="2858152"/>
                <a:gridCol w="2453044"/>
              </a:tblGrid>
              <a:tr h="968853">
                <a:tc>
                  <a:txBody>
                    <a:bodyPr/>
                    <a:lstStyle/>
                    <a:p>
                      <a:pPr algn="ctr">
                        <a:lnSpc>
                          <a:spcPct val="115000"/>
                        </a:lnSpc>
                        <a:spcAft>
                          <a:spcPts val="0"/>
                        </a:spcAft>
                      </a:pPr>
                      <a:r>
                        <a:rPr lang="fr-FR" sz="2000" b="1" dirty="0">
                          <a:solidFill>
                            <a:schemeClr val="bg1"/>
                          </a:solidFill>
                          <a:latin typeface="Calibri"/>
                          <a:ea typeface="Calibri"/>
                          <a:cs typeface="Times New Roman"/>
                        </a:rPr>
                        <a:t>RÉGION</a:t>
                      </a:r>
                      <a:endParaRPr lang="fr-FR" sz="2400" dirty="0">
                        <a:solidFill>
                          <a:schemeClr val="bg1"/>
                        </a:solidFill>
                        <a:latin typeface="Calibri"/>
                        <a:ea typeface="Calibri"/>
                        <a:cs typeface="Times New Roman"/>
                      </a:endParaRPr>
                    </a:p>
                  </a:txBody>
                  <a:tcPr>
                    <a:lnL w="12700" cap="flat" cmpd="sng" algn="ctr">
                      <a:solidFill>
                        <a:srgbClr val="4A7EBB"/>
                      </a:solidFill>
                      <a:prstDash val="solid"/>
                      <a:round/>
                      <a:headEnd type="none" w="med" len="med"/>
                      <a:tailEnd type="none" w="med" len="med"/>
                    </a:lnL>
                    <a:lnR>
                      <a:noFill/>
                    </a:lnR>
                    <a:lnT w="12700" cap="flat" cmpd="sng" algn="ctr">
                      <a:solidFill>
                        <a:srgbClr val="4A7EBB"/>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002060"/>
                    </a:solidFill>
                  </a:tcPr>
                </a:tc>
                <a:tc>
                  <a:txBody>
                    <a:bodyPr/>
                    <a:lstStyle/>
                    <a:p>
                      <a:pPr algn="ctr">
                        <a:lnSpc>
                          <a:spcPct val="115000"/>
                        </a:lnSpc>
                        <a:spcAft>
                          <a:spcPts val="0"/>
                        </a:spcAft>
                      </a:pPr>
                      <a:r>
                        <a:rPr lang="fr-FR" sz="2000" b="1" dirty="0">
                          <a:solidFill>
                            <a:schemeClr val="bg1"/>
                          </a:solidFill>
                          <a:latin typeface="Calibri"/>
                          <a:ea typeface="Calibri"/>
                          <a:cs typeface="Times New Roman"/>
                        </a:rPr>
                        <a:t>Nombre des B. C  électricité</a:t>
                      </a:r>
                      <a:endParaRPr lang="fr-FR" sz="2400" dirty="0">
                        <a:solidFill>
                          <a:schemeClr val="bg1"/>
                        </a:solidFill>
                        <a:latin typeface="Calibri"/>
                        <a:ea typeface="Calibri"/>
                        <a:cs typeface="Times New Roman"/>
                      </a:endParaRPr>
                    </a:p>
                    <a:p>
                      <a:pPr algn="ctr">
                        <a:lnSpc>
                          <a:spcPct val="115000"/>
                        </a:lnSpc>
                        <a:spcAft>
                          <a:spcPts val="0"/>
                        </a:spcAft>
                      </a:pPr>
                      <a:r>
                        <a:rPr lang="fr-FR" sz="2000" b="1" dirty="0">
                          <a:solidFill>
                            <a:schemeClr val="bg1"/>
                          </a:solidFill>
                          <a:latin typeface="Calibri"/>
                          <a:ea typeface="Calibri"/>
                          <a:cs typeface="Times New Roman"/>
                        </a:rPr>
                        <a:t>(</a:t>
                      </a:r>
                      <a:r>
                        <a:rPr lang="fr-FR" sz="2000" b="1" dirty="0" smtClean="0">
                          <a:solidFill>
                            <a:schemeClr val="bg1"/>
                          </a:solidFill>
                          <a:latin typeface="Calibri"/>
                          <a:ea typeface="Calibri"/>
                          <a:cs typeface="Times New Roman"/>
                        </a:rPr>
                        <a:t>agréés MIME </a:t>
                      </a:r>
                      <a:r>
                        <a:rPr lang="fr-FR" sz="2000" b="1" dirty="0">
                          <a:solidFill>
                            <a:schemeClr val="bg1"/>
                          </a:solidFill>
                          <a:latin typeface="Calibri"/>
                          <a:ea typeface="Calibri"/>
                          <a:cs typeface="Times New Roman"/>
                        </a:rPr>
                        <a:t>+ MEHAT)</a:t>
                      </a:r>
                      <a:endParaRPr lang="fr-FR" sz="2400" dirty="0">
                        <a:solidFill>
                          <a:schemeClr val="bg1"/>
                        </a:solidFill>
                        <a:latin typeface="Calibri"/>
                        <a:ea typeface="Calibri"/>
                        <a:cs typeface="Times New Roman"/>
                      </a:endParaRPr>
                    </a:p>
                  </a:txBody>
                  <a:tcPr>
                    <a:lnL>
                      <a:noFill/>
                    </a:lnL>
                    <a:lnR>
                      <a:noFill/>
                    </a:lnR>
                    <a:lnT w="12700" cap="flat" cmpd="sng" algn="ctr">
                      <a:solidFill>
                        <a:srgbClr val="4A7EBB"/>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002060"/>
                    </a:solidFill>
                  </a:tcPr>
                </a:tc>
                <a:tc>
                  <a:txBody>
                    <a:bodyPr/>
                    <a:lstStyle/>
                    <a:p>
                      <a:pPr algn="ctr">
                        <a:lnSpc>
                          <a:spcPct val="115000"/>
                        </a:lnSpc>
                        <a:spcAft>
                          <a:spcPts val="0"/>
                        </a:spcAft>
                      </a:pPr>
                      <a:r>
                        <a:rPr lang="fr-FR" sz="2000" b="1" dirty="0">
                          <a:solidFill>
                            <a:schemeClr val="bg1"/>
                          </a:solidFill>
                          <a:latin typeface="Calibri"/>
                          <a:ea typeface="Calibri"/>
                          <a:cs typeface="Times New Roman"/>
                        </a:rPr>
                        <a:t>Nombre des </a:t>
                      </a:r>
                      <a:r>
                        <a:rPr lang="fr-FR" sz="2000" b="1" dirty="0" err="1">
                          <a:solidFill>
                            <a:schemeClr val="bg1"/>
                          </a:solidFill>
                          <a:latin typeface="Calibri"/>
                          <a:ea typeface="Calibri"/>
                          <a:cs typeface="Times New Roman"/>
                        </a:rPr>
                        <a:t>IPVs</a:t>
                      </a:r>
                      <a:endParaRPr lang="fr-FR" sz="2400" dirty="0">
                        <a:solidFill>
                          <a:schemeClr val="bg1"/>
                        </a:solidFill>
                        <a:latin typeface="Calibri"/>
                        <a:ea typeface="Calibri"/>
                        <a:cs typeface="Times New Roman"/>
                      </a:endParaRPr>
                    </a:p>
                    <a:p>
                      <a:pPr algn="ctr">
                        <a:lnSpc>
                          <a:spcPct val="115000"/>
                        </a:lnSpc>
                        <a:spcAft>
                          <a:spcPts val="0"/>
                        </a:spcAft>
                      </a:pPr>
                      <a:r>
                        <a:rPr lang="fr-FR" sz="2000" b="1" dirty="0">
                          <a:solidFill>
                            <a:schemeClr val="bg1"/>
                          </a:solidFill>
                          <a:latin typeface="Calibri"/>
                          <a:ea typeface="Calibri"/>
                          <a:cs typeface="Times New Roman"/>
                        </a:rPr>
                        <a:t>(État au 30 /11/2015)</a:t>
                      </a:r>
                      <a:endParaRPr lang="fr-FR" sz="2400" dirty="0">
                        <a:solidFill>
                          <a:schemeClr val="bg1"/>
                        </a:solidFill>
                        <a:latin typeface="Calibri"/>
                        <a:ea typeface="Calibri"/>
                        <a:cs typeface="Times New Roman"/>
                      </a:endParaRPr>
                    </a:p>
                  </a:txBody>
                  <a:tcPr>
                    <a:lnL>
                      <a:noFill/>
                    </a:lnL>
                    <a:lnR w="12700" cap="flat" cmpd="sng" algn="ctr">
                      <a:solidFill>
                        <a:srgbClr val="4A7EBB"/>
                      </a:solidFill>
                      <a:prstDash val="solid"/>
                      <a:round/>
                      <a:headEnd type="none" w="med" len="med"/>
                      <a:tailEnd type="none" w="med" len="med"/>
                    </a:lnR>
                    <a:lnT w="12700" cap="flat" cmpd="sng" algn="ctr">
                      <a:solidFill>
                        <a:srgbClr val="4A7EBB"/>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002060"/>
                    </a:solidFill>
                  </a:tcPr>
                </a:tc>
              </a:tr>
              <a:tr h="411129">
                <a:tc>
                  <a:txBody>
                    <a:bodyPr/>
                    <a:lstStyle/>
                    <a:p>
                      <a:pPr>
                        <a:lnSpc>
                          <a:spcPct val="115000"/>
                        </a:lnSpc>
                        <a:spcAft>
                          <a:spcPts val="0"/>
                        </a:spcAft>
                      </a:pPr>
                      <a:r>
                        <a:rPr lang="fr-FR" sz="2000">
                          <a:latin typeface="Calibri"/>
                          <a:ea typeface="Calibri"/>
                          <a:cs typeface="Times New Roman"/>
                        </a:rPr>
                        <a:t>Grand Tunis</a:t>
                      </a:r>
                      <a:endParaRPr lang="fr-FR" sz="240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28575" cap="flat" cmpd="sng" algn="ctr">
                      <a:solidFill>
                        <a:srgbClr val="FFFFFF"/>
                      </a:solidFill>
                      <a:prstDash val="solid"/>
                      <a:round/>
                      <a:headEnd type="none" w="med" len="med"/>
                      <a:tailEnd type="none" w="med" len="med"/>
                    </a:lnT>
                    <a:lnB w="12700" cap="flat" cmpd="sng" algn="ctr">
                      <a:solidFill>
                        <a:srgbClr val="4A7EBB"/>
                      </a:solidFill>
                      <a:prstDash val="solid"/>
                      <a:round/>
                      <a:headEnd type="none" w="med" len="med"/>
                      <a:tailEnd type="none" w="med" len="med"/>
                    </a:lnB>
                    <a:solidFill>
                      <a:srgbClr val="D0D8E8"/>
                    </a:solidFill>
                  </a:tcPr>
                </a:tc>
                <a:tc>
                  <a:txBody>
                    <a:bodyPr/>
                    <a:lstStyle/>
                    <a:p>
                      <a:pPr algn="ctr">
                        <a:lnSpc>
                          <a:spcPct val="115000"/>
                        </a:lnSpc>
                        <a:spcAft>
                          <a:spcPts val="0"/>
                        </a:spcAft>
                      </a:pPr>
                      <a:r>
                        <a:rPr lang="fr-FR" sz="2000" dirty="0">
                          <a:latin typeface="Calibri"/>
                          <a:ea typeface="Calibri"/>
                          <a:cs typeface="Times New Roman"/>
                        </a:rPr>
                        <a:t>20</a:t>
                      </a:r>
                      <a:endParaRPr lang="fr-FR" sz="2400" dirty="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28575" cap="flat" cmpd="sng" algn="ctr">
                      <a:solidFill>
                        <a:srgbClr val="FFFFFF"/>
                      </a:solidFill>
                      <a:prstDash val="solid"/>
                      <a:round/>
                      <a:headEnd type="none" w="med" len="med"/>
                      <a:tailEnd type="none" w="med" len="med"/>
                    </a:lnT>
                    <a:lnB w="12700" cap="flat" cmpd="sng" algn="ctr">
                      <a:solidFill>
                        <a:srgbClr val="4A7EBB"/>
                      </a:solidFill>
                      <a:prstDash val="solid"/>
                      <a:round/>
                      <a:headEnd type="none" w="med" len="med"/>
                      <a:tailEnd type="none" w="med" len="med"/>
                    </a:lnB>
                    <a:solidFill>
                      <a:srgbClr val="D0D8E8"/>
                    </a:solidFill>
                  </a:tcPr>
                </a:tc>
                <a:tc>
                  <a:txBody>
                    <a:bodyPr/>
                    <a:lstStyle/>
                    <a:p>
                      <a:pPr algn="ctr">
                        <a:lnSpc>
                          <a:spcPct val="115000"/>
                        </a:lnSpc>
                        <a:spcAft>
                          <a:spcPts val="0"/>
                        </a:spcAft>
                      </a:pPr>
                      <a:r>
                        <a:rPr lang="fr-FR" sz="2000" dirty="0">
                          <a:latin typeface="Calibri"/>
                          <a:ea typeface="Calibri"/>
                          <a:cs typeface="Times New Roman"/>
                        </a:rPr>
                        <a:t>3790</a:t>
                      </a:r>
                      <a:endParaRPr lang="fr-FR" sz="2400" dirty="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28575" cap="flat" cmpd="sng" algn="ctr">
                      <a:solidFill>
                        <a:srgbClr val="FFFFFF"/>
                      </a:solidFill>
                      <a:prstDash val="solid"/>
                      <a:round/>
                      <a:headEnd type="none" w="med" len="med"/>
                      <a:tailEnd type="none" w="med" len="med"/>
                    </a:lnT>
                    <a:lnB w="12700" cap="flat" cmpd="sng" algn="ctr">
                      <a:solidFill>
                        <a:srgbClr val="4A7EBB"/>
                      </a:solidFill>
                      <a:prstDash val="solid"/>
                      <a:round/>
                      <a:headEnd type="none" w="med" len="med"/>
                      <a:tailEnd type="none" w="med" len="med"/>
                    </a:lnB>
                    <a:solidFill>
                      <a:srgbClr val="D0D8E8"/>
                    </a:solidFill>
                  </a:tcPr>
                </a:tc>
              </a:tr>
              <a:tr h="411129">
                <a:tc>
                  <a:txBody>
                    <a:bodyPr/>
                    <a:lstStyle/>
                    <a:p>
                      <a:pPr>
                        <a:lnSpc>
                          <a:spcPct val="115000"/>
                        </a:lnSpc>
                        <a:spcAft>
                          <a:spcPts val="0"/>
                        </a:spcAft>
                      </a:pPr>
                      <a:r>
                        <a:rPr lang="fr-FR" sz="2000">
                          <a:latin typeface="Calibri"/>
                          <a:ea typeface="Calibri"/>
                          <a:cs typeface="Times New Roman"/>
                        </a:rPr>
                        <a:t>Sfax</a:t>
                      </a:r>
                      <a:endParaRPr lang="fr-FR" sz="240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A7EBB"/>
                      </a:solidFill>
                      <a:prstDash val="solid"/>
                      <a:round/>
                      <a:headEnd type="none" w="med" len="med"/>
                      <a:tailEnd type="none" w="med" len="med"/>
                    </a:lnT>
                    <a:lnB w="12700" cap="flat" cmpd="sng" algn="ctr">
                      <a:solidFill>
                        <a:srgbClr val="4A7EBB"/>
                      </a:solidFill>
                      <a:prstDash val="solid"/>
                      <a:round/>
                      <a:headEnd type="none" w="med" len="med"/>
                      <a:tailEnd type="none" w="med" len="med"/>
                    </a:lnB>
                  </a:tcPr>
                </a:tc>
                <a:tc>
                  <a:txBody>
                    <a:bodyPr/>
                    <a:lstStyle/>
                    <a:p>
                      <a:pPr algn="ctr">
                        <a:lnSpc>
                          <a:spcPct val="115000"/>
                        </a:lnSpc>
                        <a:spcAft>
                          <a:spcPts val="0"/>
                        </a:spcAft>
                      </a:pPr>
                      <a:r>
                        <a:rPr lang="fr-FR" sz="2000" dirty="0">
                          <a:latin typeface="Calibri"/>
                          <a:ea typeface="Calibri"/>
                          <a:cs typeface="Times New Roman"/>
                        </a:rPr>
                        <a:t>4</a:t>
                      </a:r>
                      <a:endParaRPr lang="fr-FR" sz="2400" dirty="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A7EBB"/>
                      </a:solidFill>
                      <a:prstDash val="solid"/>
                      <a:round/>
                      <a:headEnd type="none" w="med" len="med"/>
                      <a:tailEnd type="none" w="med" len="med"/>
                    </a:lnT>
                    <a:lnB w="12700" cap="flat" cmpd="sng" algn="ctr">
                      <a:solidFill>
                        <a:srgbClr val="4A7EBB"/>
                      </a:solidFill>
                      <a:prstDash val="solid"/>
                      <a:round/>
                      <a:headEnd type="none" w="med" len="med"/>
                      <a:tailEnd type="none" w="med" len="med"/>
                    </a:lnB>
                  </a:tcPr>
                </a:tc>
                <a:tc>
                  <a:txBody>
                    <a:bodyPr/>
                    <a:lstStyle/>
                    <a:p>
                      <a:pPr algn="ctr">
                        <a:lnSpc>
                          <a:spcPct val="115000"/>
                        </a:lnSpc>
                        <a:spcAft>
                          <a:spcPts val="0"/>
                        </a:spcAft>
                      </a:pPr>
                      <a:r>
                        <a:rPr lang="fr-FR" sz="2000" dirty="0">
                          <a:latin typeface="Calibri"/>
                          <a:ea typeface="Calibri"/>
                          <a:cs typeface="Times New Roman"/>
                        </a:rPr>
                        <a:t>1713</a:t>
                      </a:r>
                      <a:endParaRPr lang="fr-FR" sz="2400" dirty="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A7EBB"/>
                      </a:solidFill>
                      <a:prstDash val="solid"/>
                      <a:round/>
                      <a:headEnd type="none" w="med" len="med"/>
                      <a:tailEnd type="none" w="med" len="med"/>
                    </a:lnT>
                    <a:lnB w="12700" cap="flat" cmpd="sng" algn="ctr">
                      <a:solidFill>
                        <a:srgbClr val="4A7EBB"/>
                      </a:solidFill>
                      <a:prstDash val="solid"/>
                      <a:round/>
                      <a:headEnd type="none" w="med" len="med"/>
                      <a:tailEnd type="none" w="med" len="med"/>
                    </a:lnB>
                  </a:tcPr>
                </a:tc>
              </a:tr>
              <a:tr h="411129">
                <a:tc>
                  <a:txBody>
                    <a:bodyPr/>
                    <a:lstStyle/>
                    <a:p>
                      <a:pPr>
                        <a:lnSpc>
                          <a:spcPct val="115000"/>
                        </a:lnSpc>
                        <a:spcAft>
                          <a:spcPts val="0"/>
                        </a:spcAft>
                      </a:pPr>
                      <a:r>
                        <a:rPr lang="fr-FR" sz="2000">
                          <a:latin typeface="Calibri"/>
                          <a:ea typeface="Calibri"/>
                          <a:cs typeface="Times New Roman"/>
                        </a:rPr>
                        <a:t>Centre</a:t>
                      </a:r>
                      <a:endParaRPr lang="fr-FR" sz="240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A7EBB"/>
                      </a:solidFill>
                      <a:prstDash val="solid"/>
                      <a:round/>
                      <a:headEnd type="none" w="med" len="med"/>
                      <a:tailEnd type="none" w="med" len="med"/>
                    </a:lnT>
                    <a:lnB w="12700" cap="flat" cmpd="sng" algn="ctr">
                      <a:solidFill>
                        <a:srgbClr val="4A7EBB"/>
                      </a:solidFill>
                      <a:prstDash val="solid"/>
                      <a:round/>
                      <a:headEnd type="none" w="med" len="med"/>
                      <a:tailEnd type="none" w="med" len="med"/>
                    </a:lnB>
                    <a:solidFill>
                      <a:srgbClr val="D0D8E8"/>
                    </a:solidFill>
                  </a:tcPr>
                </a:tc>
                <a:tc>
                  <a:txBody>
                    <a:bodyPr/>
                    <a:lstStyle/>
                    <a:p>
                      <a:pPr algn="ctr">
                        <a:lnSpc>
                          <a:spcPct val="115000"/>
                        </a:lnSpc>
                        <a:spcAft>
                          <a:spcPts val="0"/>
                        </a:spcAft>
                      </a:pPr>
                      <a:r>
                        <a:rPr lang="fr-FR" sz="2000" dirty="0">
                          <a:latin typeface="Calibri"/>
                          <a:ea typeface="Calibri"/>
                          <a:cs typeface="Times New Roman"/>
                        </a:rPr>
                        <a:t>3</a:t>
                      </a:r>
                      <a:endParaRPr lang="fr-FR" sz="2400" dirty="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A7EBB"/>
                      </a:solidFill>
                      <a:prstDash val="solid"/>
                      <a:round/>
                      <a:headEnd type="none" w="med" len="med"/>
                      <a:tailEnd type="none" w="med" len="med"/>
                    </a:lnT>
                    <a:lnB w="12700" cap="flat" cmpd="sng" algn="ctr">
                      <a:solidFill>
                        <a:srgbClr val="4A7EBB"/>
                      </a:solidFill>
                      <a:prstDash val="solid"/>
                      <a:round/>
                      <a:headEnd type="none" w="med" len="med"/>
                      <a:tailEnd type="none" w="med" len="med"/>
                    </a:lnB>
                    <a:solidFill>
                      <a:srgbClr val="D0D8E8"/>
                    </a:solidFill>
                  </a:tcPr>
                </a:tc>
                <a:tc>
                  <a:txBody>
                    <a:bodyPr/>
                    <a:lstStyle/>
                    <a:p>
                      <a:pPr algn="ctr">
                        <a:lnSpc>
                          <a:spcPct val="115000"/>
                        </a:lnSpc>
                        <a:spcAft>
                          <a:spcPts val="0"/>
                        </a:spcAft>
                      </a:pPr>
                      <a:r>
                        <a:rPr lang="fr-FR" sz="2000" dirty="0">
                          <a:latin typeface="Calibri"/>
                          <a:ea typeface="Calibri"/>
                          <a:cs typeface="Times New Roman"/>
                        </a:rPr>
                        <a:t>1295</a:t>
                      </a:r>
                      <a:endParaRPr lang="fr-FR" sz="2400" dirty="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A7EBB"/>
                      </a:solidFill>
                      <a:prstDash val="solid"/>
                      <a:round/>
                      <a:headEnd type="none" w="med" len="med"/>
                      <a:tailEnd type="none" w="med" len="med"/>
                    </a:lnT>
                    <a:lnB w="12700" cap="flat" cmpd="sng" algn="ctr">
                      <a:solidFill>
                        <a:srgbClr val="4A7EBB"/>
                      </a:solidFill>
                      <a:prstDash val="solid"/>
                      <a:round/>
                      <a:headEnd type="none" w="med" len="med"/>
                      <a:tailEnd type="none" w="med" len="med"/>
                    </a:lnB>
                    <a:solidFill>
                      <a:srgbClr val="D0D8E8"/>
                    </a:solidFill>
                  </a:tcPr>
                </a:tc>
              </a:tr>
              <a:tr h="411129">
                <a:tc>
                  <a:txBody>
                    <a:bodyPr/>
                    <a:lstStyle/>
                    <a:p>
                      <a:pPr>
                        <a:lnSpc>
                          <a:spcPct val="115000"/>
                        </a:lnSpc>
                        <a:spcAft>
                          <a:spcPts val="0"/>
                        </a:spcAft>
                      </a:pPr>
                      <a:r>
                        <a:rPr lang="fr-FR" sz="2000">
                          <a:latin typeface="Calibri"/>
                          <a:ea typeface="Calibri"/>
                          <a:cs typeface="Times New Roman"/>
                        </a:rPr>
                        <a:t>Nord</a:t>
                      </a:r>
                      <a:endParaRPr lang="fr-FR" sz="240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A7EBB"/>
                      </a:solidFill>
                      <a:prstDash val="solid"/>
                      <a:round/>
                      <a:headEnd type="none" w="med" len="med"/>
                      <a:tailEnd type="none" w="med" len="med"/>
                    </a:lnT>
                    <a:lnB w="12700" cap="flat" cmpd="sng" algn="ctr">
                      <a:solidFill>
                        <a:srgbClr val="4A7EBB"/>
                      </a:solidFill>
                      <a:prstDash val="solid"/>
                      <a:round/>
                      <a:headEnd type="none" w="med" len="med"/>
                      <a:tailEnd type="none" w="med" len="med"/>
                    </a:lnB>
                  </a:tcPr>
                </a:tc>
                <a:tc>
                  <a:txBody>
                    <a:bodyPr/>
                    <a:lstStyle/>
                    <a:p>
                      <a:pPr algn="ctr">
                        <a:lnSpc>
                          <a:spcPct val="115000"/>
                        </a:lnSpc>
                        <a:spcAft>
                          <a:spcPts val="0"/>
                        </a:spcAft>
                      </a:pPr>
                      <a:r>
                        <a:rPr lang="fr-FR" sz="2000">
                          <a:latin typeface="Calibri"/>
                          <a:ea typeface="Calibri"/>
                          <a:cs typeface="Times New Roman"/>
                        </a:rPr>
                        <a:t>1</a:t>
                      </a:r>
                      <a:endParaRPr lang="fr-FR" sz="240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A7EBB"/>
                      </a:solidFill>
                      <a:prstDash val="solid"/>
                      <a:round/>
                      <a:headEnd type="none" w="med" len="med"/>
                      <a:tailEnd type="none" w="med" len="med"/>
                    </a:lnT>
                    <a:lnB w="12700" cap="flat" cmpd="sng" algn="ctr">
                      <a:solidFill>
                        <a:srgbClr val="4A7EBB"/>
                      </a:solidFill>
                      <a:prstDash val="solid"/>
                      <a:round/>
                      <a:headEnd type="none" w="med" len="med"/>
                      <a:tailEnd type="none" w="med" len="med"/>
                    </a:lnB>
                  </a:tcPr>
                </a:tc>
                <a:tc>
                  <a:txBody>
                    <a:bodyPr/>
                    <a:lstStyle/>
                    <a:p>
                      <a:pPr algn="ctr">
                        <a:lnSpc>
                          <a:spcPct val="115000"/>
                        </a:lnSpc>
                        <a:spcAft>
                          <a:spcPts val="0"/>
                        </a:spcAft>
                      </a:pPr>
                      <a:r>
                        <a:rPr lang="fr-FR" sz="2000" dirty="0">
                          <a:latin typeface="Calibri"/>
                          <a:ea typeface="Calibri"/>
                          <a:cs typeface="Times New Roman"/>
                        </a:rPr>
                        <a:t>1355</a:t>
                      </a:r>
                      <a:endParaRPr lang="fr-FR" sz="2400" dirty="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A7EBB"/>
                      </a:solidFill>
                      <a:prstDash val="solid"/>
                      <a:round/>
                      <a:headEnd type="none" w="med" len="med"/>
                      <a:tailEnd type="none" w="med" len="med"/>
                    </a:lnT>
                    <a:lnB w="12700" cap="flat" cmpd="sng" algn="ctr">
                      <a:solidFill>
                        <a:srgbClr val="4A7EBB"/>
                      </a:solidFill>
                      <a:prstDash val="solid"/>
                      <a:round/>
                      <a:headEnd type="none" w="med" len="med"/>
                      <a:tailEnd type="none" w="med" len="med"/>
                    </a:lnB>
                  </a:tcPr>
                </a:tc>
              </a:tr>
              <a:tr h="411129">
                <a:tc>
                  <a:txBody>
                    <a:bodyPr/>
                    <a:lstStyle/>
                    <a:p>
                      <a:pPr>
                        <a:lnSpc>
                          <a:spcPct val="115000"/>
                        </a:lnSpc>
                        <a:spcAft>
                          <a:spcPts val="0"/>
                        </a:spcAft>
                      </a:pPr>
                      <a:r>
                        <a:rPr lang="fr-FR" sz="2000">
                          <a:latin typeface="Calibri"/>
                          <a:ea typeface="Calibri"/>
                          <a:cs typeface="Times New Roman"/>
                        </a:rPr>
                        <a:t>Sud </a:t>
                      </a:r>
                      <a:endParaRPr lang="fr-FR" sz="240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A7EBB"/>
                      </a:solidFill>
                      <a:prstDash val="solid"/>
                      <a:round/>
                      <a:headEnd type="none" w="med" len="med"/>
                      <a:tailEnd type="none" w="med" len="med"/>
                    </a:lnT>
                    <a:lnB w="12700" cap="flat" cmpd="sng" algn="ctr">
                      <a:solidFill>
                        <a:srgbClr val="4A7EBB"/>
                      </a:solidFill>
                      <a:prstDash val="solid"/>
                      <a:round/>
                      <a:headEnd type="none" w="med" len="med"/>
                      <a:tailEnd type="none" w="med" len="med"/>
                    </a:lnB>
                    <a:solidFill>
                      <a:srgbClr val="D0D8E8"/>
                    </a:solidFill>
                  </a:tcPr>
                </a:tc>
                <a:tc>
                  <a:txBody>
                    <a:bodyPr/>
                    <a:lstStyle/>
                    <a:p>
                      <a:pPr algn="ctr">
                        <a:lnSpc>
                          <a:spcPct val="115000"/>
                        </a:lnSpc>
                        <a:spcAft>
                          <a:spcPts val="0"/>
                        </a:spcAft>
                      </a:pPr>
                      <a:r>
                        <a:rPr lang="fr-FR" sz="2000" dirty="0">
                          <a:latin typeface="Calibri"/>
                          <a:ea typeface="Calibri"/>
                          <a:cs typeface="Times New Roman"/>
                        </a:rPr>
                        <a:t>1</a:t>
                      </a:r>
                      <a:endParaRPr lang="fr-FR" sz="2400" dirty="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A7EBB"/>
                      </a:solidFill>
                      <a:prstDash val="solid"/>
                      <a:round/>
                      <a:headEnd type="none" w="med" len="med"/>
                      <a:tailEnd type="none" w="med" len="med"/>
                    </a:lnT>
                    <a:lnB w="12700" cap="flat" cmpd="sng" algn="ctr">
                      <a:solidFill>
                        <a:srgbClr val="4A7EBB"/>
                      </a:solidFill>
                      <a:prstDash val="solid"/>
                      <a:round/>
                      <a:headEnd type="none" w="med" len="med"/>
                      <a:tailEnd type="none" w="med" len="med"/>
                    </a:lnB>
                    <a:solidFill>
                      <a:srgbClr val="D0D8E8"/>
                    </a:solidFill>
                  </a:tcPr>
                </a:tc>
                <a:tc>
                  <a:txBody>
                    <a:bodyPr/>
                    <a:lstStyle/>
                    <a:p>
                      <a:pPr algn="ctr">
                        <a:lnSpc>
                          <a:spcPct val="115000"/>
                        </a:lnSpc>
                        <a:spcAft>
                          <a:spcPts val="0"/>
                        </a:spcAft>
                      </a:pPr>
                      <a:r>
                        <a:rPr lang="fr-FR" sz="2000" dirty="0">
                          <a:latin typeface="Calibri"/>
                          <a:ea typeface="Calibri"/>
                          <a:cs typeface="Times New Roman"/>
                        </a:rPr>
                        <a:t>945</a:t>
                      </a:r>
                      <a:endParaRPr lang="fr-FR" sz="2400" dirty="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A7EBB"/>
                      </a:solidFill>
                      <a:prstDash val="solid"/>
                      <a:round/>
                      <a:headEnd type="none" w="med" len="med"/>
                      <a:tailEnd type="none" w="med" len="med"/>
                    </a:lnT>
                    <a:lnB w="12700" cap="flat" cmpd="sng" algn="ctr">
                      <a:solidFill>
                        <a:srgbClr val="4A7EBB"/>
                      </a:solidFill>
                      <a:prstDash val="solid"/>
                      <a:round/>
                      <a:headEnd type="none" w="med" len="med"/>
                      <a:tailEnd type="none" w="med" len="med"/>
                    </a:lnB>
                    <a:solidFill>
                      <a:srgbClr val="D0D8E8"/>
                    </a:solidFill>
                  </a:tcPr>
                </a:tc>
              </a:tr>
              <a:tr h="411129">
                <a:tc>
                  <a:txBody>
                    <a:bodyPr/>
                    <a:lstStyle/>
                    <a:p>
                      <a:pPr>
                        <a:lnSpc>
                          <a:spcPct val="115000"/>
                        </a:lnSpc>
                        <a:spcAft>
                          <a:spcPts val="0"/>
                        </a:spcAft>
                      </a:pPr>
                      <a:r>
                        <a:rPr lang="fr-FR" sz="2000">
                          <a:latin typeface="Calibri"/>
                          <a:ea typeface="Calibri"/>
                          <a:cs typeface="Times New Roman"/>
                        </a:rPr>
                        <a:t>Nord ouest</a:t>
                      </a:r>
                      <a:endParaRPr lang="fr-FR" sz="240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A7EBB"/>
                      </a:solidFill>
                      <a:prstDash val="solid"/>
                      <a:round/>
                      <a:headEnd type="none" w="med" len="med"/>
                      <a:tailEnd type="none" w="med" len="med"/>
                    </a:lnT>
                    <a:lnB w="12700" cap="flat" cmpd="sng" algn="ctr">
                      <a:solidFill>
                        <a:srgbClr val="4A7EBB"/>
                      </a:solidFill>
                      <a:prstDash val="solid"/>
                      <a:round/>
                      <a:headEnd type="none" w="med" len="med"/>
                      <a:tailEnd type="none" w="med" len="med"/>
                    </a:lnB>
                  </a:tcPr>
                </a:tc>
                <a:tc>
                  <a:txBody>
                    <a:bodyPr/>
                    <a:lstStyle/>
                    <a:p>
                      <a:pPr algn="ctr">
                        <a:lnSpc>
                          <a:spcPct val="115000"/>
                        </a:lnSpc>
                        <a:spcAft>
                          <a:spcPts val="0"/>
                        </a:spcAft>
                      </a:pPr>
                      <a:r>
                        <a:rPr lang="fr-FR" sz="2000">
                          <a:latin typeface="Calibri"/>
                          <a:ea typeface="Calibri"/>
                          <a:cs typeface="Times New Roman"/>
                        </a:rPr>
                        <a:t>1 </a:t>
                      </a:r>
                      <a:endParaRPr lang="fr-FR" sz="240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A7EBB"/>
                      </a:solidFill>
                      <a:prstDash val="solid"/>
                      <a:round/>
                      <a:headEnd type="none" w="med" len="med"/>
                      <a:tailEnd type="none" w="med" len="med"/>
                    </a:lnT>
                    <a:lnB w="12700" cap="flat" cmpd="sng" algn="ctr">
                      <a:solidFill>
                        <a:srgbClr val="4A7EBB"/>
                      </a:solidFill>
                      <a:prstDash val="solid"/>
                      <a:round/>
                      <a:headEnd type="none" w="med" len="med"/>
                      <a:tailEnd type="none" w="med" len="med"/>
                    </a:lnB>
                  </a:tcPr>
                </a:tc>
                <a:tc>
                  <a:txBody>
                    <a:bodyPr/>
                    <a:lstStyle/>
                    <a:p>
                      <a:pPr algn="ctr">
                        <a:lnSpc>
                          <a:spcPct val="115000"/>
                        </a:lnSpc>
                        <a:spcAft>
                          <a:spcPts val="0"/>
                        </a:spcAft>
                      </a:pPr>
                      <a:r>
                        <a:rPr lang="fr-FR" sz="2000" dirty="0">
                          <a:latin typeface="Calibri"/>
                          <a:ea typeface="Calibri"/>
                          <a:cs typeface="Times New Roman"/>
                        </a:rPr>
                        <a:t>244</a:t>
                      </a:r>
                      <a:endParaRPr lang="fr-FR" sz="2400" dirty="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A7EBB"/>
                      </a:solidFill>
                      <a:prstDash val="solid"/>
                      <a:round/>
                      <a:headEnd type="none" w="med" len="med"/>
                      <a:tailEnd type="none" w="med" len="med"/>
                    </a:lnT>
                    <a:lnB w="12700" cap="flat" cmpd="sng" algn="ctr">
                      <a:solidFill>
                        <a:srgbClr val="4A7EBB"/>
                      </a:solidFill>
                      <a:prstDash val="solid"/>
                      <a:round/>
                      <a:headEnd type="none" w="med" len="med"/>
                      <a:tailEnd type="none" w="med" len="med"/>
                    </a:lnB>
                  </a:tcPr>
                </a:tc>
              </a:tr>
              <a:tr h="411129">
                <a:tc>
                  <a:txBody>
                    <a:bodyPr/>
                    <a:lstStyle/>
                    <a:p>
                      <a:pPr>
                        <a:lnSpc>
                          <a:spcPct val="115000"/>
                        </a:lnSpc>
                        <a:spcAft>
                          <a:spcPts val="0"/>
                        </a:spcAft>
                      </a:pPr>
                      <a:r>
                        <a:rPr lang="fr-FR" sz="2000">
                          <a:latin typeface="Calibri"/>
                          <a:ea typeface="Calibri"/>
                          <a:cs typeface="Times New Roman"/>
                        </a:rPr>
                        <a:t>Sud Ouest</a:t>
                      </a:r>
                      <a:endParaRPr lang="fr-FR" sz="240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A7EBB"/>
                      </a:solidFill>
                      <a:prstDash val="solid"/>
                      <a:round/>
                      <a:headEnd type="none" w="med" len="med"/>
                      <a:tailEnd type="none" w="med" len="med"/>
                    </a:lnT>
                    <a:lnB w="12700" cap="flat" cmpd="sng" algn="ctr">
                      <a:solidFill>
                        <a:srgbClr val="4A7EBB"/>
                      </a:solidFill>
                      <a:prstDash val="solid"/>
                      <a:round/>
                      <a:headEnd type="none" w="med" len="med"/>
                      <a:tailEnd type="none" w="med" len="med"/>
                    </a:lnB>
                    <a:solidFill>
                      <a:srgbClr val="D0D8E8"/>
                    </a:solidFill>
                  </a:tcPr>
                </a:tc>
                <a:tc>
                  <a:txBody>
                    <a:bodyPr/>
                    <a:lstStyle/>
                    <a:p>
                      <a:pPr algn="ctr">
                        <a:lnSpc>
                          <a:spcPct val="115000"/>
                        </a:lnSpc>
                        <a:spcAft>
                          <a:spcPts val="0"/>
                        </a:spcAft>
                      </a:pPr>
                      <a:r>
                        <a:rPr lang="fr-FR" sz="2000">
                          <a:latin typeface="Calibri"/>
                          <a:ea typeface="Calibri"/>
                          <a:cs typeface="Times New Roman"/>
                        </a:rPr>
                        <a:t>0</a:t>
                      </a:r>
                      <a:endParaRPr lang="fr-FR" sz="240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A7EBB"/>
                      </a:solidFill>
                      <a:prstDash val="solid"/>
                      <a:round/>
                      <a:headEnd type="none" w="med" len="med"/>
                      <a:tailEnd type="none" w="med" len="med"/>
                    </a:lnT>
                    <a:lnB w="12700" cap="flat" cmpd="sng" algn="ctr">
                      <a:solidFill>
                        <a:srgbClr val="4A7EBB"/>
                      </a:solidFill>
                      <a:prstDash val="solid"/>
                      <a:round/>
                      <a:headEnd type="none" w="med" len="med"/>
                      <a:tailEnd type="none" w="med" len="med"/>
                    </a:lnB>
                    <a:solidFill>
                      <a:srgbClr val="D0D8E8"/>
                    </a:solidFill>
                  </a:tcPr>
                </a:tc>
                <a:tc>
                  <a:txBody>
                    <a:bodyPr/>
                    <a:lstStyle/>
                    <a:p>
                      <a:pPr algn="ctr">
                        <a:lnSpc>
                          <a:spcPct val="115000"/>
                        </a:lnSpc>
                        <a:spcAft>
                          <a:spcPts val="0"/>
                        </a:spcAft>
                      </a:pPr>
                      <a:r>
                        <a:rPr lang="fr-FR" sz="2000" dirty="0">
                          <a:latin typeface="Calibri"/>
                          <a:ea typeface="Calibri"/>
                          <a:cs typeface="Times New Roman"/>
                        </a:rPr>
                        <a:t>90</a:t>
                      </a:r>
                      <a:endParaRPr lang="fr-FR" sz="2400" dirty="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A7EBB"/>
                      </a:solidFill>
                      <a:prstDash val="solid"/>
                      <a:round/>
                      <a:headEnd type="none" w="med" len="med"/>
                      <a:tailEnd type="none" w="med" len="med"/>
                    </a:lnT>
                    <a:lnB w="12700" cap="flat" cmpd="sng" algn="ctr">
                      <a:solidFill>
                        <a:srgbClr val="4A7EBB"/>
                      </a:solidFill>
                      <a:prstDash val="solid"/>
                      <a:round/>
                      <a:headEnd type="none" w="med" len="med"/>
                      <a:tailEnd type="none" w="med" len="med"/>
                    </a:lnB>
                    <a:solidFill>
                      <a:srgbClr val="D0D8E8"/>
                    </a:solidFill>
                  </a:tcPr>
                </a:tc>
              </a:tr>
              <a:tr h="411129">
                <a:tc>
                  <a:txBody>
                    <a:bodyPr/>
                    <a:lstStyle/>
                    <a:p>
                      <a:pPr>
                        <a:lnSpc>
                          <a:spcPct val="115000"/>
                        </a:lnSpc>
                        <a:spcAft>
                          <a:spcPts val="0"/>
                        </a:spcAft>
                      </a:pPr>
                      <a:r>
                        <a:rPr lang="fr-FR" sz="2000" b="1">
                          <a:latin typeface="Calibri"/>
                          <a:ea typeface="Calibri"/>
                          <a:cs typeface="Times New Roman"/>
                        </a:rPr>
                        <a:t>TOTAL</a:t>
                      </a:r>
                      <a:endParaRPr lang="fr-FR" sz="240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A7EBB"/>
                      </a:solidFill>
                      <a:prstDash val="solid"/>
                      <a:round/>
                      <a:headEnd type="none" w="med" len="med"/>
                      <a:tailEnd type="none" w="med" len="med"/>
                    </a:lnT>
                    <a:lnB w="12700" cap="flat" cmpd="sng" algn="ctr">
                      <a:solidFill>
                        <a:srgbClr val="4A7EBB"/>
                      </a:solidFill>
                      <a:prstDash val="solid"/>
                      <a:round/>
                      <a:headEnd type="none" w="med" len="med"/>
                      <a:tailEnd type="none" w="med" len="med"/>
                    </a:lnB>
                  </a:tcPr>
                </a:tc>
                <a:tc>
                  <a:txBody>
                    <a:bodyPr/>
                    <a:lstStyle/>
                    <a:p>
                      <a:pPr algn="ctr">
                        <a:lnSpc>
                          <a:spcPct val="115000"/>
                        </a:lnSpc>
                        <a:spcAft>
                          <a:spcPts val="0"/>
                        </a:spcAft>
                      </a:pPr>
                      <a:r>
                        <a:rPr lang="fr-FR" sz="2000" b="1">
                          <a:latin typeface="Calibri"/>
                          <a:ea typeface="Calibri"/>
                          <a:cs typeface="Times New Roman"/>
                        </a:rPr>
                        <a:t>30 </a:t>
                      </a:r>
                      <a:endParaRPr lang="fr-FR" sz="240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A7EBB"/>
                      </a:solidFill>
                      <a:prstDash val="solid"/>
                      <a:round/>
                      <a:headEnd type="none" w="med" len="med"/>
                      <a:tailEnd type="none" w="med" len="med"/>
                    </a:lnT>
                    <a:lnB w="12700" cap="flat" cmpd="sng" algn="ctr">
                      <a:solidFill>
                        <a:srgbClr val="4A7EBB"/>
                      </a:solidFill>
                      <a:prstDash val="solid"/>
                      <a:round/>
                      <a:headEnd type="none" w="med" len="med"/>
                      <a:tailEnd type="none" w="med" len="med"/>
                    </a:lnB>
                  </a:tcPr>
                </a:tc>
                <a:tc>
                  <a:txBody>
                    <a:bodyPr/>
                    <a:lstStyle/>
                    <a:p>
                      <a:pPr algn="ctr">
                        <a:lnSpc>
                          <a:spcPct val="115000"/>
                        </a:lnSpc>
                        <a:spcAft>
                          <a:spcPts val="0"/>
                        </a:spcAft>
                      </a:pPr>
                      <a:r>
                        <a:rPr lang="fr-FR" sz="2000" b="1" dirty="0">
                          <a:latin typeface="Calibri"/>
                          <a:ea typeface="Calibri"/>
                          <a:cs typeface="Times New Roman"/>
                        </a:rPr>
                        <a:t>9432</a:t>
                      </a:r>
                      <a:endParaRPr lang="fr-FR" sz="2400" dirty="0">
                        <a:latin typeface="Calibri"/>
                        <a:ea typeface="Calibri"/>
                        <a:cs typeface="Times New Roman"/>
                      </a:endParaRPr>
                    </a:p>
                  </a:txBody>
                  <a:tcP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A7EBB"/>
                      </a:solidFill>
                      <a:prstDash val="solid"/>
                      <a:round/>
                      <a:headEnd type="none" w="med" len="med"/>
                      <a:tailEnd type="none" w="med" len="med"/>
                    </a:lnT>
                    <a:lnB w="12700" cap="flat" cmpd="sng" algn="ctr">
                      <a:solidFill>
                        <a:srgbClr val="4A7EBB"/>
                      </a:solidFill>
                      <a:prstDash val="solid"/>
                      <a:round/>
                      <a:headEnd type="none" w="med" len="med"/>
                      <a:tailEnd type="none" w="med" len="med"/>
                    </a:lnB>
                  </a:tcPr>
                </a:tc>
              </a:tr>
            </a:tbl>
          </a:graphicData>
        </a:graphic>
      </p:graphicFrame>
      <p:sp>
        <p:nvSpPr>
          <p:cNvPr id="4" name="Espace réservé de la date 3"/>
          <p:cNvSpPr>
            <a:spLocks noGrp="1"/>
          </p:cNvSpPr>
          <p:nvPr>
            <p:ph type="dt" sz="half" idx="10"/>
          </p:nvPr>
        </p:nvSpPr>
        <p:spPr/>
        <p:txBody>
          <a:bodyPr/>
          <a:lstStyle/>
          <a:p>
            <a:r>
              <a:rPr lang="fr-FR" smtClean="0"/>
              <a:t>18/12/2015</a:t>
            </a:r>
            <a:endParaRPr lang="en-US"/>
          </a:p>
        </p:txBody>
      </p:sp>
      <p:sp>
        <p:nvSpPr>
          <p:cNvPr id="6" name="Espace réservé du numéro de diapositive 5"/>
          <p:cNvSpPr>
            <a:spLocks noGrp="1"/>
          </p:cNvSpPr>
          <p:nvPr>
            <p:ph type="sldNum" sz="quarter" idx="12"/>
          </p:nvPr>
        </p:nvSpPr>
        <p:spPr/>
        <p:txBody>
          <a:bodyPr/>
          <a:lstStyle/>
          <a:p>
            <a:fld id="{8E46C19A-4C01-410B-9056-714434A762F6}" type="slidenum">
              <a:rPr lang="en-US" smtClean="0"/>
              <a:pPr/>
              <a:t>14</a:t>
            </a:fld>
            <a:endParaRPr lang="en-US"/>
          </a:p>
        </p:txBody>
      </p:sp>
      <p:sp>
        <p:nvSpPr>
          <p:cNvPr id="7" name="Espace réservé du pied de page 6"/>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626958"/>
            <a:ext cx="8229600" cy="785818"/>
          </a:xfrm>
        </p:spPr>
        <p:txBody>
          <a:bodyPr>
            <a:normAutofit/>
          </a:bodyPr>
          <a:lstStyle/>
          <a:p>
            <a:r>
              <a:rPr lang="fr-FR" sz="2400" b="1" dirty="0" smtClean="0"/>
              <a:t>BENCHMARK: FRANCE  </a:t>
            </a:r>
            <a:r>
              <a:rPr lang="fr-FR" sz="2400" dirty="0" smtClean="0"/>
              <a:t>(1)</a:t>
            </a:r>
            <a:endParaRPr lang="fr-FR" sz="2800" dirty="0"/>
          </a:p>
        </p:txBody>
      </p:sp>
      <p:sp>
        <p:nvSpPr>
          <p:cNvPr id="3" name="Espace réservé du contenu 2"/>
          <p:cNvSpPr>
            <a:spLocks noGrp="1"/>
          </p:cNvSpPr>
          <p:nvPr>
            <p:ph idx="1"/>
          </p:nvPr>
        </p:nvSpPr>
        <p:spPr/>
        <p:txBody>
          <a:bodyPr>
            <a:normAutofit/>
          </a:bodyPr>
          <a:lstStyle/>
          <a:p>
            <a:pPr>
              <a:buNone/>
            </a:pPr>
            <a:r>
              <a:rPr lang="fr-FR" sz="2800" b="1" dirty="0" smtClean="0"/>
              <a:t>Aspect réglementaire: </a:t>
            </a:r>
          </a:p>
          <a:p>
            <a:pPr marL="1588" indent="-1588" algn="just">
              <a:buNone/>
            </a:pPr>
            <a:r>
              <a:rPr lang="fr-FR" sz="2800" dirty="0" smtClean="0"/>
              <a:t>Décret 72-1120 modifié par décret 2010-301 du 22 mars 2010 qui stipule en particulier:</a:t>
            </a:r>
          </a:p>
          <a:p>
            <a:pPr marL="96838" indent="12700" algn="just">
              <a:buNone/>
            </a:pPr>
            <a:r>
              <a:rPr lang="fr-FR" sz="2800" dirty="0" smtClean="0"/>
              <a:t>‘</a:t>
            </a:r>
            <a:r>
              <a:rPr lang="fr-FR" sz="2800" i="1" dirty="0" smtClean="0">
                <a:solidFill>
                  <a:srgbClr val="0000CC"/>
                </a:solidFill>
              </a:rPr>
              <a:t>’Doit faire l’objet, préalablement à sa mise sous tension, </a:t>
            </a:r>
            <a:r>
              <a:rPr lang="fr-FR" sz="2800" i="1" u="sng" dirty="0" smtClean="0">
                <a:solidFill>
                  <a:srgbClr val="0000CC"/>
                </a:solidFill>
              </a:rPr>
              <a:t>d’une attestation de conformité </a:t>
            </a:r>
            <a:r>
              <a:rPr lang="fr-FR" sz="2800" i="1" dirty="0" smtClean="0">
                <a:solidFill>
                  <a:srgbClr val="0000CC"/>
                </a:solidFill>
              </a:rPr>
              <a:t>aux prescriptions de sécurité imposées par les règlements en vigueur:</a:t>
            </a:r>
          </a:p>
          <a:p>
            <a:pPr algn="just"/>
            <a:r>
              <a:rPr lang="fr-FR" sz="2800" i="1" dirty="0" smtClean="0">
                <a:solidFill>
                  <a:srgbClr val="0000CC"/>
                </a:solidFill>
              </a:rPr>
              <a:t>toute nouvelle installation électrique à caractère définitif raccordée au réseau public de distribution; </a:t>
            </a:r>
          </a:p>
          <a:p>
            <a:endParaRPr lang="fr-FR" sz="2800" dirty="0" smtClean="0"/>
          </a:p>
          <a:p>
            <a:pPr>
              <a:buNone/>
            </a:pPr>
            <a:endParaRPr lang="fr-FR" sz="2800" dirty="0"/>
          </a:p>
        </p:txBody>
      </p:sp>
      <p:sp>
        <p:nvSpPr>
          <p:cNvPr id="4" name="Espace réservé de la date 3"/>
          <p:cNvSpPr>
            <a:spLocks noGrp="1"/>
          </p:cNvSpPr>
          <p:nvPr>
            <p:ph type="dt" sz="half" idx="10"/>
          </p:nvPr>
        </p:nvSpPr>
        <p:spPr/>
        <p:txBody>
          <a:bodyPr/>
          <a:lstStyle/>
          <a:p>
            <a:r>
              <a:rPr lang="fr-FR" smtClean="0"/>
              <a:t>18/12/2015</a:t>
            </a:r>
            <a:endParaRPr lang="en-US"/>
          </a:p>
        </p:txBody>
      </p:sp>
      <p:sp>
        <p:nvSpPr>
          <p:cNvPr id="5" name="Espace réservé du numéro de diapositive 4"/>
          <p:cNvSpPr>
            <a:spLocks noGrp="1"/>
          </p:cNvSpPr>
          <p:nvPr>
            <p:ph type="sldNum" sz="quarter" idx="12"/>
          </p:nvPr>
        </p:nvSpPr>
        <p:spPr/>
        <p:txBody>
          <a:bodyPr/>
          <a:lstStyle/>
          <a:p>
            <a:fld id="{8E46C19A-4C01-410B-9056-714434A762F6}" type="slidenum">
              <a:rPr lang="en-US" smtClean="0"/>
              <a:pPr/>
              <a:t>15</a:t>
            </a:fld>
            <a:endParaRPr lang="en-US"/>
          </a:p>
        </p:txBody>
      </p:sp>
      <p:sp>
        <p:nvSpPr>
          <p:cNvPr id="6" name="Espace réservé du pied de page 5"/>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92500" lnSpcReduction="20000"/>
          </a:bodyPr>
          <a:lstStyle/>
          <a:p>
            <a:pPr algn="just"/>
            <a:r>
              <a:rPr lang="fr-FR" sz="3000" i="1" dirty="0" smtClean="0">
                <a:solidFill>
                  <a:srgbClr val="0000CC"/>
                </a:solidFill>
              </a:rPr>
              <a:t>toute installation de production d’électricité de puissance &lt; 250 </a:t>
            </a:r>
            <a:r>
              <a:rPr lang="fr-FR" sz="3000" i="1" dirty="0" err="1" smtClean="0">
                <a:solidFill>
                  <a:srgbClr val="0000CC"/>
                </a:solidFill>
              </a:rPr>
              <a:t>kVA</a:t>
            </a:r>
            <a:r>
              <a:rPr lang="fr-FR" sz="3000" i="1" dirty="0" smtClean="0">
                <a:solidFill>
                  <a:srgbClr val="0000CC"/>
                </a:solidFill>
              </a:rPr>
              <a:t> raccordée au réseau et requérant une modification de l’installation intérieure;</a:t>
            </a:r>
          </a:p>
          <a:p>
            <a:pPr algn="just">
              <a:spcAft>
                <a:spcPts val="1200"/>
              </a:spcAft>
            </a:pPr>
            <a:r>
              <a:rPr lang="fr-FR" sz="3000" i="1" dirty="0" smtClean="0">
                <a:solidFill>
                  <a:srgbClr val="0000CC"/>
                </a:solidFill>
              </a:rPr>
              <a:t>toute installation électrique entièrement rénovée alimentée sous une tension &lt;  63 kV.’’</a:t>
            </a:r>
          </a:p>
          <a:p>
            <a:pPr marL="1588" indent="12700" algn="just">
              <a:buNone/>
            </a:pPr>
            <a:r>
              <a:rPr lang="fr-FR" u="sng" dirty="0" smtClean="0"/>
              <a:t>L’attestation de conformité doit être remise au distributeur avec la demande de mise en service du raccordement. Cette attestation est visée par un organisme de contrôle agréé (par le ministre chargé de l’électricité).</a:t>
            </a:r>
            <a:endParaRPr lang="fr-FR" u="sng" dirty="0"/>
          </a:p>
        </p:txBody>
      </p:sp>
      <p:sp>
        <p:nvSpPr>
          <p:cNvPr id="6" name="Titre 1"/>
          <p:cNvSpPr>
            <a:spLocks noGrp="1"/>
          </p:cNvSpPr>
          <p:nvPr>
            <p:ph type="title"/>
          </p:nvPr>
        </p:nvSpPr>
        <p:spPr>
          <a:xfrm>
            <a:off x="457200" y="626958"/>
            <a:ext cx="8229600" cy="785818"/>
          </a:xfrm>
        </p:spPr>
        <p:txBody>
          <a:bodyPr>
            <a:normAutofit/>
          </a:bodyPr>
          <a:lstStyle/>
          <a:p>
            <a:r>
              <a:rPr lang="fr-FR" sz="2400" b="1" dirty="0" smtClean="0"/>
              <a:t>BENCHMARK: FRANCE  </a:t>
            </a:r>
            <a:r>
              <a:rPr lang="fr-FR" sz="2400" dirty="0" smtClean="0"/>
              <a:t>(2)</a:t>
            </a:r>
            <a:endParaRPr lang="fr-FR" sz="2800" dirty="0"/>
          </a:p>
        </p:txBody>
      </p:sp>
      <p:sp>
        <p:nvSpPr>
          <p:cNvPr id="7" name="Espace réservé de la date 6"/>
          <p:cNvSpPr>
            <a:spLocks noGrp="1"/>
          </p:cNvSpPr>
          <p:nvPr>
            <p:ph type="dt" sz="half" idx="10"/>
          </p:nvPr>
        </p:nvSpPr>
        <p:spPr/>
        <p:txBody>
          <a:bodyPr/>
          <a:lstStyle/>
          <a:p>
            <a:r>
              <a:rPr lang="fr-FR" smtClean="0"/>
              <a:t>18/12/2015</a:t>
            </a:r>
            <a:endParaRPr lang="en-US"/>
          </a:p>
        </p:txBody>
      </p:sp>
      <p:sp>
        <p:nvSpPr>
          <p:cNvPr id="8" name="Espace réservé du numéro de diapositive 7"/>
          <p:cNvSpPr>
            <a:spLocks noGrp="1"/>
          </p:cNvSpPr>
          <p:nvPr>
            <p:ph type="sldNum" sz="quarter" idx="12"/>
          </p:nvPr>
        </p:nvSpPr>
        <p:spPr/>
        <p:txBody>
          <a:bodyPr/>
          <a:lstStyle/>
          <a:p>
            <a:fld id="{8E46C19A-4C01-410B-9056-714434A762F6}" type="slidenum">
              <a:rPr lang="en-US" smtClean="0"/>
              <a:pPr/>
              <a:t>16</a:t>
            </a:fld>
            <a:endParaRPr lang="en-US"/>
          </a:p>
        </p:txBody>
      </p:sp>
      <p:sp>
        <p:nvSpPr>
          <p:cNvPr id="9" name="Espace réservé du pied de page 8"/>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pPr algn="just">
              <a:buFont typeface="Wingdings" pitchFamily="2" charset="2"/>
              <a:buChar char="ü"/>
            </a:pPr>
            <a:r>
              <a:rPr lang="fr-FR" sz="2800" b="1" dirty="0" smtClean="0"/>
              <a:t>Organismes de contrôle </a:t>
            </a:r>
            <a:r>
              <a:rPr lang="fr-FR" sz="2800" dirty="0" smtClean="0"/>
              <a:t>: des organismes de droit privé à </a:t>
            </a:r>
            <a:r>
              <a:rPr lang="fr-FR" sz="2800" u="sng" dirty="0" smtClean="0"/>
              <a:t>but non lucratif </a:t>
            </a:r>
            <a:r>
              <a:rPr lang="fr-FR" sz="2800" dirty="0" smtClean="0"/>
              <a:t>associant en nombre égal des représentants des:</a:t>
            </a:r>
          </a:p>
          <a:p>
            <a:pPr marL="989013" lvl="1" indent="-457200" algn="just">
              <a:buFont typeface="Wingdings" pitchFamily="2" charset="2"/>
              <a:buChar char="§"/>
            </a:pPr>
            <a:r>
              <a:rPr lang="fr-FR" dirty="0" smtClean="0"/>
              <a:t> distributeurs d’électricité;</a:t>
            </a:r>
          </a:p>
          <a:p>
            <a:pPr marL="989013" lvl="1" indent="-457200" algn="just">
              <a:buFont typeface="Wingdings" pitchFamily="2" charset="2"/>
              <a:buChar char="§"/>
            </a:pPr>
            <a:r>
              <a:rPr lang="fr-FR" dirty="0" smtClean="0"/>
              <a:t> installateurs électriciens;</a:t>
            </a:r>
          </a:p>
          <a:p>
            <a:pPr marL="989013" lvl="1" indent="-457200" algn="just">
              <a:buFont typeface="Wingdings" pitchFamily="2" charset="2"/>
              <a:buChar char="§"/>
            </a:pPr>
            <a:r>
              <a:rPr lang="fr-FR" dirty="0" smtClean="0"/>
              <a:t>Usagers.</a:t>
            </a:r>
          </a:p>
          <a:p>
            <a:pPr algn="just">
              <a:spcAft>
                <a:spcPts val="1200"/>
              </a:spcAft>
              <a:buNone/>
            </a:pPr>
            <a:r>
              <a:rPr lang="fr-FR" sz="2800" dirty="0" smtClean="0">
                <a:solidFill>
                  <a:schemeClr val="tx2"/>
                </a:solidFill>
              </a:rPr>
              <a:t>(CONSUEL:  </a:t>
            </a:r>
            <a:r>
              <a:rPr lang="fr-FR" sz="2800" b="1" dirty="0" err="1" smtClean="0">
                <a:solidFill>
                  <a:schemeClr val="tx2"/>
                </a:solidFill>
              </a:rPr>
              <a:t>CO</a:t>
            </a:r>
            <a:r>
              <a:rPr lang="fr-FR" sz="2800" dirty="0" err="1" smtClean="0">
                <a:solidFill>
                  <a:schemeClr val="tx2"/>
                </a:solidFill>
              </a:rPr>
              <a:t>mité</a:t>
            </a:r>
            <a:r>
              <a:rPr lang="fr-FR" sz="2800" dirty="0" smtClean="0">
                <a:solidFill>
                  <a:schemeClr val="tx2"/>
                </a:solidFill>
              </a:rPr>
              <a:t> National pour la </a:t>
            </a:r>
            <a:r>
              <a:rPr lang="fr-FR" sz="2800" b="1" dirty="0" smtClean="0">
                <a:solidFill>
                  <a:schemeClr val="tx2"/>
                </a:solidFill>
              </a:rPr>
              <a:t>S</a:t>
            </a:r>
            <a:r>
              <a:rPr lang="fr-FR" sz="2800" dirty="0" smtClean="0">
                <a:solidFill>
                  <a:schemeClr val="tx2"/>
                </a:solidFill>
              </a:rPr>
              <a:t>écurité des </a:t>
            </a:r>
            <a:r>
              <a:rPr lang="fr-FR" sz="2800" b="1" dirty="0" smtClean="0">
                <a:solidFill>
                  <a:schemeClr val="tx2"/>
                </a:solidFill>
              </a:rPr>
              <a:t>U</a:t>
            </a:r>
            <a:r>
              <a:rPr lang="fr-FR" sz="2800" dirty="0" smtClean="0">
                <a:solidFill>
                  <a:schemeClr val="tx2"/>
                </a:solidFill>
              </a:rPr>
              <a:t>sagers de l’</a:t>
            </a:r>
            <a:r>
              <a:rPr lang="fr-FR" sz="2800" b="1" dirty="0" err="1" smtClean="0">
                <a:solidFill>
                  <a:schemeClr val="tx2"/>
                </a:solidFill>
              </a:rPr>
              <a:t>EL</a:t>
            </a:r>
            <a:r>
              <a:rPr lang="fr-FR" sz="2800" dirty="0" err="1" smtClean="0">
                <a:solidFill>
                  <a:schemeClr val="tx2"/>
                </a:solidFill>
              </a:rPr>
              <a:t>ectricité</a:t>
            </a:r>
            <a:r>
              <a:rPr lang="fr-FR" sz="2800" dirty="0" smtClean="0">
                <a:solidFill>
                  <a:schemeClr val="tx2"/>
                </a:solidFill>
              </a:rPr>
              <a:t> )</a:t>
            </a:r>
            <a:endParaRPr lang="fr-FR" sz="2800" dirty="0" smtClean="0"/>
          </a:p>
          <a:p>
            <a:pPr algn="just">
              <a:buFont typeface="Wingdings" pitchFamily="2" charset="2"/>
              <a:buChar char="ü"/>
            </a:pPr>
            <a:r>
              <a:rPr lang="fr-FR" sz="2800" dirty="0" smtClean="0"/>
              <a:t>Barème arrêté par le ministre chargé de l’électricité.</a:t>
            </a:r>
          </a:p>
          <a:p>
            <a:pPr algn="just">
              <a:buNone/>
            </a:pPr>
            <a:endParaRPr lang="fr-FR" sz="2400" dirty="0" smtClean="0">
              <a:solidFill>
                <a:schemeClr val="tx2"/>
              </a:solidFill>
            </a:endParaRPr>
          </a:p>
          <a:p>
            <a:pPr algn="just">
              <a:buNone/>
            </a:pPr>
            <a:endParaRPr lang="fr-FR" sz="2800" dirty="0"/>
          </a:p>
        </p:txBody>
      </p:sp>
      <p:sp>
        <p:nvSpPr>
          <p:cNvPr id="6" name="Titre 1"/>
          <p:cNvSpPr>
            <a:spLocks noGrp="1"/>
          </p:cNvSpPr>
          <p:nvPr>
            <p:ph type="title"/>
          </p:nvPr>
        </p:nvSpPr>
        <p:spPr>
          <a:xfrm>
            <a:off x="457200" y="626958"/>
            <a:ext cx="8229600" cy="785818"/>
          </a:xfrm>
        </p:spPr>
        <p:txBody>
          <a:bodyPr>
            <a:normAutofit/>
          </a:bodyPr>
          <a:lstStyle/>
          <a:p>
            <a:r>
              <a:rPr lang="fr-FR" sz="2400" b="1" dirty="0" smtClean="0"/>
              <a:t>BENCHMARK: FRANCE  </a:t>
            </a:r>
            <a:r>
              <a:rPr lang="fr-FR" sz="2400" dirty="0" smtClean="0"/>
              <a:t>(3)</a:t>
            </a:r>
            <a:endParaRPr lang="fr-FR" sz="2800" dirty="0"/>
          </a:p>
        </p:txBody>
      </p:sp>
      <p:sp>
        <p:nvSpPr>
          <p:cNvPr id="7" name="Espace réservé de la date 6"/>
          <p:cNvSpPr>
            <a:spLocks noGrp="1"/>
          </p:cNvSpPr>
          <p:nvPr>
            <p:ph type="dt" sz="half" idx="10"/>
          </p:nvPr>
        </p:nvSpPr>
        <p:spPr/>
        <p:txBody>
          <a:bodyPr/>
          <a:lstStyle/>
          <a:p>
            <a:r>
              <a:rPr lang="fr-FR" smtClean="0"/>
              <a:t>18/12/2015</a:t>
            </a:r>
            <a:endParaRPr lang="en-US"/>
          </a:p>
        </p:txBody>
      </p:sp>
      <p:sp>
        <p:nvSpPr>
          <p:cNvPr id="8" name="Espace réservé du numéro de diapositive 7"/>
          <p:cNvSpPr>
            <a:spLocks noGrp="1"/>
          </p:cNvSpPr>
          <p:nvPr>
            <p:ph type="sldNum" sz="quarter" idx="12"/>
          </p:nvPr>
        </p:nvSpPr>
        <p:spPr/>
        <p:txBody>
          <a:bodyPr/>
          <a:lstStyle/>
          <a:p>
            <a:fld id="{8E46C19A-4C01-410B-9056-714434A762F6}" type="slidenum">
              <a:rPr lang="en-US" smtClean="0"/>
              <a:pPr/>
              <a:t>17</a:t>
            </a:fld>
            <a:endParaRPr lang="en-US"/>
          </a:p>
        </p:txBody>
      </p:sp>
      <p:sp>
        <p:nvSpPr>
          <p:cNvPr id="9" name="Espace réservé du pied de page 8"/>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57158" y="1600200"/>
            <a:ext cx="8358246" cy="4525963"/>
          </a:xfrm>
        </p:spPr>
        <p:txBody>
          <a:bodyPr>
            <a:normAutofit lnSpcReduction="10000"/>
          </a:bodyPr>
          <a:lstStyle/>
          <a:p>
            <a:pPr algn="just">
              <a:spcAft>
                <a:spcPts val="1200"/>
              </a:spcAft>
              <a:buFont typeface="Wingdings" pitchFamily="2" charset="2"/>
              <a:buChar char="ü"/>
            </a:pPr>
            <a:r>
              <a:rPr lang="fr-FR" sz="2800" dirty="0" smtClean="0"/>
              <a:t>Les installations électriques sont régies par le Règlement Général des Installations Électriques (RGIE) qui  a été introduit par l'arrêté royal du 10 mars 1981.</a:t>
            </a:r>
          </a:p>
          <a:p>
            <a:pPr algn="just">
              <a:buFont typeface="Wingdings" pitchFamily="2" charset="2"/>
              <a:buChar char="ü"/>
            </a:pPr>
            <a:r>
              <a:rPr lang="fr-FR" sz="2800" dirty="0" smtClean="0"/>
              <a:t>L’installateur IPV est tenu de faire réceptionner l’installation par un organisme de contrôle agréé.</a:t>
            </a:r>
          </a:p>
          <a:p>
            <a:pPr indent="12700" algn="just">
              <a:buNone/>
            </a:pPr>
            <a:r>
              <a:rPr lang="fr-FR" sz="2800" dirty="0" smtClean="0"/>
              <a:t>Ce dernier doit vérifier la conformité avec le RGIE (Règlement Général sur les Installations Électriques); Une installation PV ne peut être mise en service tant qu’il n’y a pas eu réception conforme par l’organisme de contrôle agrée.</a:t>
            </a:r>
          </a:p>
          <a:p>
            <a:pPr algn="just"/>
            <a:endParaRPr lang="fr-FR" sz="2800" dirty="0"/>
          </a:p>
        </p:txBody>
      </p:sp>
      <p:sp>
        <p:nvSpPr>
          <p:cNvPr id="5" name="Titre 1"/>
          <p:cNvSpPr>
            <a:spLocks noGrp="1"/>
          </p:cNvSpPr>
          <p:nvPr>
            <p:ph type="title"/>
          </p:nvPr>
        </p:nvSpPr>
        <p:spPr>
          <a:xfrm>
            <a:off x="457200" y="548680"/>
            <a:ext cx="8229600" cy="951494"/>
          </a:xfrm>
        </p:spPr>
        <p:txBody>
          <a:bodyPr>
            <a:normAutofit/>
          </a:bodyPr>
          <a:lstStyle/>
          <a:p>
            <a:r>
              <a:rPr lang="fr-FR" sz="2400" b="1" dirty="0" smtClean="0"/>
              <a:t>BENCHMARK: BELGIQUE</a:t>
            </a:r>
            <a:endParaRPr lang="fr-FR" sz="4000" dirty="0"/>
          </a:p>
        </p:txBody>
      </p:sp>
      <p:sp>
        <p:nvSpPr>
          <p:cNvPr id="4" name="Espace réservé de la date 3"/>
          <p:cNvSpPr>
            <a:spLocks noGrp="1"/>
          </p:cNvSpPr>
          <p:nvPr>
            <p:ph type="dt" sz="half" idx="10"/>
          </p:nvPr>
        </p:nvSpPr>
        <p:spPr/>
        <p:txBody>
          <a:bodyPr/>
          <a:lstStyle/>
          <a:p>
            <a:r>
              <a:rPr lang="fr-FR" smtClean="0"/>
              <a:t>18/12/2015</a:t>
            </a:r>
            <a:endParaRPr lang="en-US"/>
          </a:p>
        </p:txBody>
      </p:sp>
      <p:sp>
        <p:nvSpPr>
          <p:cNvPr id="6" name="Espace réservé du numéro de diapositive 5"/>
          <p:cNvSpPr>
            <a:spLocks noGrp="1"/>
          </p:cNvSpPr>
          <p:nvPr>
            <p:ph type="sldNum" sz="quarter" idx="12"/>
          </p:nvPr>
        </p:nvSpPr>
        <p:spPr/>
        <p:txBody>
          <a:bodyPr/>
          <a:lstStyle/>
          <a:p>
            <a:fld id="{8E46C19A-4C01-410B-9056-714434A762F6}" type="slidenum">
              <a:rPr lang="en-US" smtClean="0"/>
              <a:pPr/>
              <a:t>18</a:t>
            </a:fld>
            <a:endParaRPr lang="en-US"/>
          </a:p>
        </p:txBody>
      </p:sp>
      <p:sp>
        <p:nvSpPr>
          <p:cNvPr id="7" name="Espace réservé du pied de page 6"/>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600201"/>
            <a:ext cx="8229600" cy="3484984"/>
          </a:xfrm>
        </p:spPr>
        <p:txBody>
          <a:bodyPr/>
          <a:lstStyle/>
          <a:p>
            <a:pPr algn="just">
              <a:spcAft>
                <a:spcPts val="1200"/>
              </a:spcAft>
              <a:buFont typeface="Wingdings" pitchFamily="2" charset="2"/>
              <a:buChar char="ü"/>
            </a:pPr>
            <a:r>
              <a:rPr lang="fr-FR" sz="2800" dirty="0" smtClean="0"/>
              <a:t>Comme toute installation électrique, les IPV doivent se conformer au NEC « National </a:t>
            </a:r>
            <a:r>
              <a:rPr lang="fr-FR" sz="2800" dirty="0" err="1" smtClean="0"/>
              <a:t>Electrical</a:t>
            </a:r>
            <a:r>
              <a:rPr lang="fr-FR" sz="2800" dirty="0" smtClean="0"/>
              <a:t> Code ». </a:t>
            </a:r>
          </a:p>
          <a:p>
            <a:pPr algn="just">
              <a:buFont typeface="Wingdings" pitchFamily="2" charset="2"/>
              <a:buChar char="ü"/>
            </a:pPr>
            <a:r>
              <a:rPr lang="fr-FR" sz="2800" dirty="0" smtClean="0"/>
              <a:t>Les installateurs doivent être agréés et les contrôles réalisés par les autorités locales compétentes. La plupart  des États appliquent le NEC, certains ont des codes complémentaires ou spécifiques.</a:t>
            </a:r>
          </a:p>
          <a:p>
            <a:pPr>
              <a:buNone/>
            </a:pPr>
            <a:endParaRPr lang="fr-FR" dirty="0"/>
          </a:p>
        </p:txBody>
      </p:sp>
      <p:sp>
        <p:nvSpPr>
          <p:cNvPr id="5" name="Titre 1"/>
          <p:cNvSpPr>
            <a:spLocks noGrp="1"/>
          </p:cNvSpPr>
          <p:nvPr>
            <p:ph type="title"/>
          </p:nvPr>
        </p:nvSpPr>
        <p:spPr>
          <a:xfrm>
            <a:off x="457200" y="548680"/>
            <a:ext cx="8229600" cy="951494"/>
          </a:xfrm>
        </p:spPr>
        <p:txBody>
          <a:bodyPr>
            <a:normAutofit/>
          </a:bodyPr>
          <a:lstStyle/>
          <a:p>
            <a:r>
              <a:rPr lang="fr-FR" sz="2400" b="1" dirty="0" smtClean="0"/>
              <a:t>BENCHMARK: USA</a:t>
            </a:r>
            <a:endParaRPr lang="fr-FR" sz="4000" dirty="0"/>
          </a:p>
        </p:txBody>
      </p:sp>
      <p:sp>
        <p:nvSpPr>
          <p:cNvPr id="6" name="Espace réservé de la date 5"/>
          <p:cNvSpPr>
            <a:spLocks noGrp="1"/>
          </p:cNvSpPr>
          <p:nvPr>
            <p:ph type="dt" sz="half" idx="10"/>
          </p:nvPr>
        </p:nvSpPr>
        <p:spPr/>
        <p:txBody>
          <a:bodyPr/>
          <a:lstStyle/>
          <a:p>
            <a:r>
              <a:rPr lang="fr-FR" smtClean="0"/>
              <a:t>18/12/2015</a:t>
            </a:r>
            <a:endParaRPr lang="en-US"/>
          </a:p>
        </p:txBody>
      </p:sp>
      <p:sp>
        <p:nvSpPr>
          <p:cNvPr id="7" name="Espace réservé du numéro de diapositive 6"/>
          <p:cNvSpPr>
            <a:spLocks noGrp="1"/>
          </p:cNvSpPr>
          <p:nvPr>
            <p:ph type="sldNum" sz="quarter" idx="12"/>
          </p:nvPr>
        </p:nvSpPr>
        <p:spPr/>
        <p:txBody>
          <a:bodyPr/>
          <a:lstStyle/>
          <a:p>
            <a:fld id="{8E46C19A-4C01-410B-9056-714434A762F6}" type="slidenum">
              <a:rPr lang="en-US" smtClean="0"/>
              <a:pPr/>
              <a:t>19</a:t>
            </a:fld>
            <a:endParaRPr lang="en-US"/>
          </a:p>
        </p:txBody>
      </p:sp>
      <p:sp>
        <p:nvSpPr>
          <p:cNvPr id="8" name="Espace réservé du pied de page 7"/>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3528" y="1772816"/>
            <a:ext cx="8496944" cy="4125923"/>
          </a:xfrm>
        </p:spPr>
        <p:txBody>
          <a:bodyPr>
            <a:noAutofit/>
          </a:bodyPr>
          <a:lstStyle/>
          <a:p>
            <a:pPr lvl="0" algn="just">
              <a:spcAft>
                <a:spcPts val="1200"/>
              </a:spcAft>
            </a:pPr>
            <a:r>
              <a:rPr lang="fr-FR" sz="2400" dirty="0" smtClean="0"/>
              <a:t>Constat d’insuffisances au niveau de la qualité et de la sécurité des installations PV (rapport INES (France) 2015 intitulé « campagne de mesure des installations photovoltaïques et solaires thermiques à la région pilote de Sfax»);</a:t>
            </a:r>
          </a:p>
          <a:p>
            <a:pPr algn="just">
              <a:spcAft>
                <a:spcPts val="1200"/>
              </a:spcAft>
            </a:pPr>
            <a:r>
              <a:rPr lang="fr-FR" sz="2400" dirty="0" smtClean="0"/>
              <a:t>Constat de barrières au développement du marché PV dues notamment aux délais d’approbation des dossiers et de la réception technique des installations; </a:t>
            </a:r>
          </a:p>
          <a:p>
            <a:pPr algn="just">
              <a:spcAft>
                <a:spcPts val="1200"/>
              </a:spcAft>
            </a:pPr>
            <a:r>
              <a:rPr lang="fr-FR" sz="2400" dirty="0" smtClean="0"/>
              <a:t>Manque de personnel (STEG et ANME) pour répondre aux besoins de contrôle des installations compte  tenu de l’évolution du marché ER et en particulier le PV ;</a:t>
            </a:r>
          </a:p>
          <a:p>
            <a:pPr algn="just">
              <a:buNone/>
            </a:pPr>
            <a:endParaRPr lang="fr-FR" sz="2400" dirty="0" smtClean="0"/>
          </a:p>
          <a:p>
            <a:pPr algn="just">
              <a:buNone/>
            </a:pPr>
            <a:endParaRPr lang="fr-FR" sz="2400" dirty="0" smtClean="0"/>
          </a:p>
          <a:p>
            <a:pPr algn="just"/>
            <a:endParaRPr lang="fr-FR" sz="2400" dirty="0"/>
          </a:p>
        </p:txBody>
      </p:sp>
      <p:sp>
        <p:nvSpPr>
          <p:cNvPr id="4" name="Titre 1"/>
          <p:cNvSpPr txBox="1">
            <a:spLocks/>
          </p:cNvSpPr>
          <p:nvPr/>
        </p:nvSpPr>
        <p:spPr>
          <a:xfrm>
            <a:off x="457200" y="642926"/>
            <a:ext cx="8229600" cy="114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POURQUOI L’INTRODUCTION</a:t>
            </a:r>
            <a:r>
              <a:rPr kumimoji="0" lang="en-US" sz="2800" b="1" i="0" u="none" strike="noStrike" kern="1200" cap="none" spc="0" normalizeH="0" noProof="0" dirty="0" smtClean="0">
                <a:ln>
                  <a:noFill/>
                </a:ln>
                <a:solidFill>
                  <a:schemeClr val="tx1"/>
                </a:solidFill>
                <a:effectLst/>
                <a:uLnTx/>
                <a:uFillTx/>
                <a:latin typeface="+mj-lt"/>
                <a:ea typeface="+mj-ea"/>
                <a:cs typeface="+mj-cs"/>
              </a:rPr>
              <a:t> DES BUREAUX DE CONTRÔLE</a:t>
            </a:r>
            <a:r>
              <a:rPr kumimoji="0" lang="en-US" sz="2800" b="1" i="0" u="none" strike="noStrike" kern="1200" cap="none" spc="0" normalizeH="0" baseline="0" noProof="0" dirty="0" smtClean="0">
                <a:ln>
                  <a:noFill/>
                </a:ln>
                <a:solidFill>
                  <a:schemeClr val="tx1"/>
                </a:solidFill>
                <a:effectLst/>
                <a:uLnTx/>
                <a:uFillTx/>
                <a:latin typeface="+mj-lt"/>
                <a:ea typeface="+mj-ea"/>
                <a:cs typeface="+mj-cs"/>
              </a:rPr>
              <a:t> ?</a:t>
            </a:r>
          </a:p>
        </p:txBody>
      </p:sp>
      <p:sp>
        <p:nvSpPr>
          <p:cNvPr id="5" name="Espace réservé de la date 4"/>
          <p:cNvSpPr>
            <a:spLocks noGrp="1"/>
          </p:cNvSpPr>
          <p:nvPr>
            <p:ph type="dt" sz="half" idx="10"/>
          </p:nvPr>
        </p:nvSpPr>
        <p:spPr/>
        <p:txBody>
          <a:bodyPr/>
          <a:lstStyle/>
          <a:p>
            <a:r>
              <a:rPr lang="fr-FR" smtClean="0"/>
              <a:t>18/12/2015</a:t>
            </a:r>
            <a:endParaRPr lang="en-US"/>
          </a:p>
        </p:txBody>
      </p:sp>
      <p:sp>
        <p:nvSpPr>
          <p:cNvPr id="6" name="Espace réservé du numéro de diapositive 5"/>
          <p:cNvSpPr>
            <a:spLocks noGrp="1"/>
          </p:cNvSpPr>
          <p:nvPr>
            <p:ph type="sldNum" sz="quarter" idx="12"/>
          </p:nvPr>
        </p:nvSpPr>
        <p:spPr/>
        <p:txBody>
          <a:bodyPr/>
          <a:lstStyle/>
          <a:p>
            <a:fld id="{8E46C19A-4C01-410B-9056-714434A762F6}" type="slidenum">
              <a:rPr lang="en-US" smtClean="0"/>
              <a:pPr/>
              <a:t>2</a:t>
            </a:fld>
            <a:endParaRPr lang="en-US"/>
          </a:p>
        </p:txBody>
      </p:sp>
      <p:sp>
        <p:nvSpPr>
          <p:cNvPr id="7" name="Espace réservé du pied de page 6"/>
          <p:cNvSpPr>
            <a:spLocks noGrp="1"/>
          </p:cNvSpPr>
          <p:nvPr>
            <p:ph type="ftr" sz="quarter" idx="11"/>
          </p:nvPr>
        </p:nvSpPr>
        <p:spPr>
          <a:xfrm>
            <a:off x="2428860" y="6356350"/>
            <a:ext cx="4286280" cy="365125"/>
          </a:xfrm>
        </p:spPr>
        <p:txBody>
          <a:bodyPr/>
          <a:lstStyle/>
          <a:p>
            <a:r>
              <a:rPr lang="fr-FR" dirty="0" smtClean="0"/>
              <a:t>Introduction des Bureaux de Contrôle dans le secteur des ER</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638626"/>
            <a:ext cx="8229600" cy="846158"/>
          </a:xfrm>
        </p:spPr>
        <p:txBody>
          <a:bodyPr>
            <a:noAutofit/>
          </a:bodyPr>
          <a:lstStyle/>
          <a:p>
            <a:r>
              <a:rPr lang="fr-FR" sz="2400" b="1" dirty="0" smtClean="0"/>
              <a:t>ANALYSE CRITIQUE DU CADRE RÉGLEMENTAIRE EN TUNISIE </a:t>
            </a:r>
            <a:r>
              <a:rPr lang="fr-FR" sz="2400" dirty="0" smtClean="0"/>
              <a:t>(1)</a:t>
            </a:r>
            <a:endParaRPr lang="fr-FR" sz="3200" dirty="0"/>
          </a:p>
        </p:txBody>
      </p:sp>
      <p:sp>
        <p:nvSpPr>
          <p:cNvPr id="3" name="Espace réservé du contenu 2"/>
          <p:cNvSpPr>
            <a:spLocks noGrp="1"/>
          </p:cNvSpPr>
          <p:nvPr>
            <p:ph idx="1"/>
          </p:nvPr>
        </p:nvSpPr>
        <p:spPr>
          <a:xfrm>
            <a:off x="457200" y="1855365"/>
            <a:ext cx="8229600" cy="4525963"/>
          </a:xfrm>
        </p:spPr>
        <p:txBody>
          <a:bodyPr>
            <a:noAutofit/>
          </a:bodyPr>
          <a:lstStyle/>
          <a:p>
            <a:pPr lvl="0" algn="just">
              <a:spcAft>
                <a:spcPts val="600"/>
              </a:spcAft>
              <a:buFont typeface="Wingdings" pitchFamily="2" charset="2"/>
              <a:buChar char="ü"/>
            </a:pPr>
            <a:r>
              <a:rPr lang="fr-FR" sz="1800" dirty="0" smtClean="0"/>
              <a:t>Contrairement aux expériences internationales examinées, absence d’un cadre réglementaire  et normatif auquel doivent se conformer les installations électriques en général. </a:t>
            </a:r>
          </a:p>
          <a:p>
            <a:pPr lvl="0" algn="just">
              <a:spcAft>
                <a:spcPts val="600"/>
              </a:spcAft>
              <a:buFont typeface="Wingdings" pitchFamily="2" charset="2"/>
              <a:buChar char="ü"/>
            </a:pPr>
            <a:r>
              <a:rPr lang="fr-FR" sz="1800" dirty="0" smtClean="0"/>
              <a:t>Le cadre réglementaire et normatif régissant le contrôle technique d’une manière générale et notamment celui relatif aux installations électriques n’est pas mis à jour périodiquement et n’est pas adaptée à la situation actuelle;</a:t>
            </a:r>
          </a:p>
          <a:p>
            <a:pPr lvl="0" algn="just">
              <a:spcAft>
                <a:spcPts val="600"/>
              </a:spcAft>
              <a:buFont typeface="Wingdings" pitchFamily="2" charset="2"/>
              <a:buChar char="ü"/>
            </a:pPr>
            <a:r>
              <a:rPr lang="fr-FR" sz="1800" dirty="0" smtClean="0"/>
              <a:t>seules les installations électriques dans les domaines industriels sont concernées par l’obligation de faire appel au contrôle technique réglementaire préalable et périodique et ce dans le cadre du décret N°75-503 du ministère des affaires sociales réglementant les mesures de sécurité des travailleurs dans les établissements qui mettent en œuvre des courants électriques;</a:t>
            </a:r>
          </a:p>
        </p:txBody>
      </p:sp>
      <p:sp>
        <p:nvSpPr>
          <p:cNvPr id="4" name="Espace réservé de la date 3"/>
          <p:cNvSpPr>
            <a:spLocks noGrp="1"/>
          </p:cNvSpPr>
          <p:nvPr>
            <p:ph type="dt" sz="half" idx="10"/>
          </p:nvPr>
        </p:nvSpPr>
        <p:spPr/>
        <p:txBody>
          <a:bodyPr/>
          <a:lstStyle/>
          <a:p>
            <a:r>
              <a:rPr lang="fr-FR" smtClean="0"/>
              <a:t>18/12/2015</a:t>
            </a:r>
            <a:endParaRPr lang="en-US"/>
          </a:p>
        </p:txBody>
      </p:sp>
      <p:sp>
        <p:nvSpPr>
          <p:cNvPr id="5" name="Espace réservé du numéro de diapositive 4"/>
          <p:cNvSpPr>
            <a:spLocks noGrp="1"/>
          </p:cNvSpPr>
          <p:nvPr>
            <p:ph type="sldNum" sz="quarter" idx="12"/>
          </p:nvPr>
        </p:nvSpPr>
        <p:spPr/>
        <p:txBody>
          <a:bodyPr/>
          <a:lstStyle/>
          <a:p>
            <a:fld id="{8E46C19A-4C01-410B-9056-714434A762F6}" type="slidenum">
              <a:rPr lang="en-US" smtClean="0"/>
              <a:pPr/>
              <a:t>20</a:t>
            </a:fld>
            <a:endParaRPr lang="en-US"/>
          </a:p>
        </p:txBody>
      </p:sp>
      <p:sp>
        <p:nvSpPr>
          <p:cNvPr id="6" name="Espace réservé du pied de page 5"/>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855365"/>
            <a:ext cx="8229600" cy="4525963"/>
          </a:xfrm>
        </p:spPr>
        <p:txBody>
          <a:bodyPr>
            <a:normAutofit/>
          </a:bodyPr>
          <a:lstStyle/>
          <a:p>
            <a:pPr algn="just">
              <a:spcAft>
                <a:spcPts val="600"/>
              </a:spcAft>
              <a:buFont typeface="Wingdings" pitchFamily="2" charset="2"/>
              <a:buChar char="ü"/>
            </a:pPr>
            <a:r>
              <a:rPr lang="fr-FR" sz="1800" dirty="0" smtClean="0"/>
              <a:t>Le contrôle technique par un bureau de contrôle agréé des bâtiments (et donc de leurs installations électriques) n’est obligatoire que pour les ouvrages soumis à l’obligation d’assurance de la responsabilité décennale.</a:t>
            </a:r>
          </a:p>
          <a:p>
            <a:pPr lvl="0" algn="just">
              <a:spcAft>
                <a:spcPts val="600"/>
              </a:spcAft>
              <a:buFont typeface="Wingdings" pitchFamily="2" charset="2"/>
              <a:buChar char="ü"/>
            </a:pPr>
            <a:r>
              <a:rPr lang="fr-FR" sz="1800" dirty="0" smtClean="0"/>
              <a:t>les critères d’habilitation des contrôleurs (ministère de l’industrie) ne sont pas mesurables par des indicateurs vérifiables. En effet, l’arrêté du 22 février 2000, portant sur l’approbation du cahier des charges relatif aux critères d’agrément des organismes de contrôle technique, exige une « qualification technique et professionnelle appropriée », « une connaissance satisfaisante », « l’aptitude à porter des jugements professionnels »  sans toutefois préciser les moyens de vérifier les compétences requises.</a:t>
            </a:r>
          </a:p>
          <a:p>
            <a:pPr lvl="0" algn="just">
              <a:buFont typeface="Wingdings" pitchFamily="2" charset="2"/>
              <a:buChar char="ü"/>
            </a:pPr>
            <a:r>
              <a:rPr lang="fr-FR" sz="1800" dirty="0" smtClean="0"/>
              <a:t>Le suivi des bureaux de contrôle agréés pour s’assurer qu’ils appliquent les exigences requises durant la validité de l’agrément ne semble pas effective bien que prévu par la réglementation en vigueur. Seuls les bureaux accrédités par le TUNAC sont audités tout au long de la période de validité de l’accréditation. </a:t>
            </a:r>
          </a:p>
          <a:p>
            <a:pPr lvl="0" algn="just">
              <a:buFont typeface="Wingdings" pitchFamily="2" charset="2"/>
              <a:buChar char="ü"/>
            </a:pPr>
            <a:endParaRPr lang="fr-FR" sz="1800" dirty="0" smtClean="0"/>
          </a:p>
          <a:p>
            <a:pPr lvl="0" algn="just">
              <a:buFont typeface="Wingdings" pitchFamily="2" charset="2"/>
              <a:buChar char="ü"/>
            </a:pPr>
            <a:endParaRPr lang="fr-FR" sz="1800" dirty="0" smtClean="0"/>
          </a:p>
          <a:p>
            <a:endParaRPr lang="fr-FR" sz="1800" dirty="0"/>
          </a:p>
        </p:txBody>
      </p:sp>
      <p:sp>
        <p:nvSpPr>
          <p:cNvPr id="5" name="Titre 1"/>
          <p:cNvSpPr>
            <a:spLocks noGrp="1"/>
          </p:cNvSpPr>
          <p:nvPr>
            <p:ph type="title"/>
          </p:nvPr>
        </p:nvSpPr>
        <p:spPr>
          <a:xfrm>
            <a:off x="457200" y="638626"/>
            <a:ext cx="8229600" cy="846158"/>
          </a:xfrm>
        </p:spPr>
        <p:txBody>
          <a:bodyPr>
            <a:noAutofit/>
          </a:bodyPr>
          <a:lstStyle/>
          <a:p>
            <a:r>
              <a:rPr lang="fr-FR" sz="2400" b="1" dirty="0" smtClean="0"/>
              <a:t>ANALYSE CRITIQUE DU CADRE RÉGLEMENTAIRE EN TUNISIE (2)</a:t>
            </a:r>
            <a:endParaRPr lang="fr-FR" sz="3200" b="1" dirty="0"/>
          </a:p>
        </p:txBody>
      </p:sp>
      <p:sp>
        <p:nvSpPr>
          <p:cNvPr id="6" name="Espace réservé de la date 5"/>
          <p:cNvSpPr>
            <a:spLocks noGrp="1"/>
          </p:cNvSpPr>
          <p:nvPr>
            <p:ph type="dt" sz="half" idx="10"/>
          </p:nvPr>
        </p:nvSpPr>
        <p:spPr/>
        <p:txBody>
          <a:bodyPr/>
          <a:lstStyle/>
          <a:p>
            <a:r>
              <a:rPr lang="fr-FR" smtClean="0"/>
              <a:t>18/12/2015</a:t>
            </a:r>
            <a:endParaRPr lang="en-US"/>
          </a:p>
        </p:txBody>
      </p:sp>
      <p:sp>
        <p:nvSpPr>
          <p:cNvPr id="7" name="Espace réservé du numéro de diapositive 6"/>
          <p:cNvSpPr>
            <a:spLocks noGrp="1"/>
          </p:cNvSpPr>
          <p:nvPr>
            <p:ph type="sldNum" sz="quarter" idx="12"/>
          </p:nvPr>
        </p:nvSpPr>
        <p:spPr/>
        <p:txBody>
          <a:bodyPr/>
          <a:lstStyle/>
          <a:p>
            <a:fld id="{8E46C19A-4C01-410B-9056-714434A762F6}" type="slidenum">
              <a:rPr lang="en-US" smtClean="0"/>
              <a:pPr/>
              <a:t>21</a:t>
            </a:fld>
            <a:endParaRPr lang="en-US"/>
          </a:p>
        </p:txBody>
      </p:sp>
      <p:sp>
        <p:nvSpPr>
          <p:cNvPr id="8" name="Espace réservé du pied de page 7"/>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76672"/>
            <a:ext cx="8229600" cy="940966"/>
          </a:xfrm>
        </p:spPr>
        <p:txBody>
          <a:bodyPr>
            <a:noAutofit/>
          </a:bodyPr>
          <a:lstStyle/>
          <a:p>
            <a:r>
              <a:rPr lang="fr-FR" sz="2400" b="1" dirty="0" smtClean="0"/>
              <a:t>FAISABILITÉ TECHNIQUE </a:t>
            </a:r>
            <a:r>
              <a:rPr lang="fr-FR" sz="2400" dirty="0" smtClean="0"/>
              <a:t>(1)</a:t>
            </a:r>
            <a:endParaRPr lang="fr-FR" sz="3200" dirty="0"/>
          </a:p>
        </p:txBody>
      </p:sp>
      <p:sp>
        <p:nvSpPr>
          <p:cNvPr id="3" name="Espace réservé du contenu 2"/>
          <p:cNvSpPr>
            <a:spLocks noGrp="1"/>
          </p:cNvSpPr>
          <p:nvPr>
            <p:ph idx="1"/>
          </p:nvPr>
        </p:nvSpPr>
        <p:spPr/>
        <p:txBody>
          <a:bodyPr>
            <a:normAutofit fontScale="32500" lnSpcReduction="20000"/>
          </a:bodyPr>
          <a:lstStyle/>
          <a:p>
            <a:pPr marL="355600" indent="-355600">
              <a:buSzPct val="100000"/>
              <a:buFont typeface="Wingdings" pitchFamily="2" charset="2"/>
              <a:buChar char="ü"/>
            </a:pPr>
            <a:r>
              <a:rPr lang="fr-FR" sz="8600" b="1" dirty="0" smtClean="0"/>
              <a:t> Importance de la qualité du contrôle technique:</a:t>
            </a:r>
          </a:p>
          <a:p>
            <a:endParaRPr lang="fr-FR" dirty="0" smtClean="0"/>
          </a:p>
          <a:p>
            <a:pPr marL="95250" indent="0" algn="just">
              <a:buNone/>
            </a:pPr>
            <a:r>
              <a:rPr lang="fr-FR" sz="6200" dirty="0" smtClean="0"/>
              <a:t>Les IPV sont des installations électriques avec des spécificités qui requièrent un contrôle adéquat au niveau de la qualité et de la sécurité dont notamment: </a:t>
            </a:r>
          </a:p>
          <a:p>
            <a:pPr marL="806450" algn="just">
              <a:buFont typeface="Wingdings" pitchFamily="2" charset="2"/>
              <a:buChar char="§"/>
            </a:pPr>
            <a:r>
              <a:rPr lang="fr-FR" sz="6200" dirty="0" smtClean="0"/>
              <a:t> la présence permanente de la tension électrique au niveau des panneaux tant qu’ils sont exposés à la lumière, d’où les risques d’électrocution;</a:t>
            </a:r>
          </a:p>
          <a:p>
            <a:pPr marL="806450" algn="just">
              <a:buFont typeface="Wingdings" pitchFamily="2" charset="2"/>
              <a:buChar char="§"/>
            </a:pPr>
            <a:endParaRPr lang="fr-FR" sz="6200" dirty="0" smtClean="0"/>
          </a:p>
          <a:p>
            <a:pPr marL="806450" algn="just">
              <a:buFont typeface="Wingdings" pitchFamily="2" charset="2"/>
              <a:buChar char="§"/>
            </a:pPr>
            <a:r>
              <a:rPr lang="fr-FR" sz="6200" dirty="0" smtClean="0"/>
              <a:t> les panneaux génèrent du courant continu d’où le risque d’incendie majeur dans la partie panneaux- onduleur;</a:t>
            </a:r>
          </a:p>
          <a:p>
            <a:pPr marL="806450" algn="just">
              <a:buFont typeface="Wingdings" pitchFamily="2" charset="2"/>
              <a:buChar char="§"/>
            </a:pPr>
            <a:endParaRPr lang="fr-FR" sz="6200" dirty="0" smtClean="0"/>
          </a:p>
          <a:p>
            <a:pPr marL="806450" algn="just">
              <a:buFont typeface="Wingdings" pitchFamily="2" charset="2"/>
              <a:buChar char="§"/>
            </a:pPr>
            <a:r>
              <a:rPr lang="fr-FR" sz="6200" dirty="0" smtClean="0"/>
              <a:t>l’impact des travaux mis en œuvre sur les toits, notamment existants, peuvent induire des contraintes sur la structure et sur l’étanchéité. </a:t>
            </a:r>
          </a:p>
        </p:txBody>
      </p:sp>
      <p:sp>
        <p:nvSpPr>
          <p:cNvPr id="4" name="Espace réservé de la date 3"/>
          <p:cNvSpPr>
            <a:spLocks noGrp="1"/>
          </p:cNvSpPr>
          <p:nvPr>
            <p:ph type="dt" sz="half" idx="10"/>
          </p:nvPr>
        </p:nvSpPr>
        <p:spPr/>
        <p:txBody>
          <a:bodyPr/>
          <a:lstStyle/>
          <a:p>
            <a:r>
              <a:rPr lang="fr-FR" smtClean="0"/>
              <a:t>18/12/2015</a:t>
            </a:r>
            <a:endParaRPr lang="en-US"/>
          </a:p>
        </p:txBody>
      </p:sp>
      <p:sp>
        <p:nvSpPr>
          <p:cNvPr id="5" name="Espace réservé du numéro de diapositive 4"/>
          <p:cNvSpPr>
            <a:spLocks noGrp="1"/>
          </p:cNvSpPr>
          <p:nvPr>
            <p:ph type="sldNum" sz="quarter" idx="12"/>
          </p:nvPr>
        </p:nvSpPr>
        <p:spPr/>
        <p:txBody>
          <a:bodyPr/>
          <a:lstStyle/>
          <a:p>
            <a:fld id="{8E46C19A-4C01-410B-9056-714434A762F6}" type="slidenum">
              <a:rPr lang="en-US" smtClean="0"/>
              <a:pPr/>
              <a:t>22</a:t>
            </a:fld>
            <a:endParaRPr lang="en-US"/>
          </a:p>
        </p:txBody>
      </p:sp>
      <p:sp>
        <p:nvSpPr>
          <p:cNvPr id="6" name="Espace réservé du pied de page 5"/>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pPr marL="355600" indent="-177800">
              <a:buFont typeface="Wingdings" pitchFamily="2" charset="2"/>
              <a:buChar char="ü"/>
            </a:pPr>
            <a:r>
              <a:rPr lang="fr-FR" sz="2800" b="1" dirty="0" smtClean="0"/>
              <a:t> </a:t>
            </a:r>
            <a:r>
              <a:rPr lang="fr-FR" sz="2400" b="1" dirty="0" smtClean="0"/>
              <a:t>Normes et référentiels </a:t>
            </a:r>
            <a:r>
              <a:rPr lang="fr-FR" sz="2400" dirty="0" smtClean="0"/>
              <a:t>:</a:t>
            </a:r>
            <a:endParaRPr lang="fr-FR" sz="2800" dirty="0" smtClean="0"/>
          </a:p>
          <a:p>
            <a:pPr marL="985838" indent="-357188" algn="just">
              <a:buFont typeface="Wingdings" pitchFamily="2" charset="2"/>
              <a:buChar char="§"/>
            </a:pPr>
            <a:r>
              <a:rPr lang="fr-FR" sz="2000" dirty="0" smtClean="0"/>
              <a:t>Pas de référentiel ou normes tunisiens spécifiques;</a:t>
            </a:r>
          </a:p>
          <a:p>
            <a:pPr marL="985838" indent="-357188" algn="just">
              <a:buFont typeface="Wingdings" pitchFamily="2" charset="2"/>
              <a:buChar char="§"/>
            </a:pPr>
            <a:r>
              <a:rPr lang="fr-FR" sz="2000" dirty="0" smtClean="0"/>
              <a:t> les normes et référentiels internationaux spécifiques au PV sont  utilisés par les installateurs, la STEG et l’ANME;</a:t>
            </a:r>
          </a:p>
          <a:p>
            <a:pPr marL="985838" indent="-357188" algn="just">
              <a:buFont typeface="Wingdings" pitchFamily="2" charset="2"/>
              <a:buChar char="§"/>
            </a:pPr>
            <a:r>
              <a:rPr lang="fr-FR" sz="2000" dirty="0" smtClean="0"/>
              <a:t>Ces référentiels et normes viennent compléter ceux appliqués dans les installations électriques en général;</a:t>
            </a:r>
          </a:p>
          <a:p>
            <a:pPr marL="985838" indent="-357188" algn="just">
              <a:buFont typeface="Wingdings" pitchFamily="2" charset="2"/>
              <a:buChar char="§"/>
            </a:pPr>
            <a:r>
              <a:rPr lang="fr-FR" sz="2000" dirty="0" smtClean="0"/>
              <a:t>la norme « </a:t>
            </a:r>
            <a:r>
              <a:rPr lang="fr-FR" sz="2000" b="1" dirty="0" smtClean="0"/>
              <a:t>IEC 62446</a:t>
            </a:r>
            <a:r>
              <a:rPr lang="fr-FR" sz="2000" dirty="0" smtClean="0"/>
              <a:t> - </a:t>
            </a:r>
            <a:r>
              <a:rPr lang="fr-FR" sz="2000" i="1" dirty="0" smtClean="0"/>
              <a:t>Systèmes photovoltaïques connectés au réseau électrique – Exigences minimales pour la documentation du système, les essais de mise en service et l’examen</a:t>
            </a:r>
            <a:r>
              <a:rPr lang="fr-FR" sz="2000" dirty="0" smtClean="0"/>
              <a:t> » doit être appliquée dans le contrôle technique des IPV. </a:t>
            </a:r>
          </a:p>
        </p:txBody>
      </p:sp>
      <p:sp>
        <p:nvSpPr>
          <p:cNvPr id="5" name="Titre 1"/>
          <p:cNvSpPr>
            <a:spLocks noGrp="1"/>
          </p:cNvSpPr>
          <p:nvPr>
            <p:ph type="title"/>
          </p:nvPr>
        </p:nvSpPr>
        <p:spPr>
          <a:xfrm>
            <a:off x="457200" y="476672"/>
            <a:ext cx="8229600" cy="940966"/>
          </a:xfrm>
        </p:spPr>
        <p:txBody>
          <a:bodyPr>
            <a:noAutofit/>
          </a:bodyPr>
          <a:lstStyle/>
          <a:p>
            <a:r>
              <a:rPr lang="fr-FR" sz="2400" b="1" dirty="0" smtClean="0"/>
              <a:t>FAISABILITÉ TECHNIQUE </a:t>
            </a:r>
            <a:r>
              <a:rPr lang="fr-FR" sz="2400" dirty="0" smtClean="0"/>
              <a:t>(2)</a:t>
            </a:r>
            <a:endParaRPr lang="fr-FR" sz="3200" dirty="0"/>
          </a:p>
        </p:txBody>
      </p:sp>
      <p:sp>
        <p:nvSpPr>
          <p:cNvPr id="6" name="Espace réservé de la date 5"/>
          <p:cNvSpPr>
            <a:spLocks noGrp="1"/>
          </p:cNvSpPr>
          <p:nvPr>
            <p:ph type="dt" sz="half" idx="10"/>
          </p:nvPr>
        </p:nvSpPr>
        <p:spPr/>
        <p:txBody>
          <a:bodyPr/>
          <a:lstStyle/>
          <a:p>
            <a:r>
              <a:rPr lang="fr-FR" smtClean="0"/>
              <a:t>18/12/2015</a:t>
            </a:r>
            <a:endParaRPr lang="en-US"/>
          </a:p>
        </p:txBody>
      </p:sp>
      <p:sp>
        <p:nvSpPr>
          <p:cNvPr id="7" name="Espace réservé du numéro de diapositive 6"/>
          <p:cNvSpPr>
            <a:spLocks noGrp="1"/>
          </p:cNvSpPr>
          <p:nvPr>
            <p:ph type="sldNum" sz="quarter" idx="12"/>
          </p:nvPr>
        </p:nvSpPr>
        <p:spPr/>
        <p:txBody>
          <a:bodyPr/>
          <a:lstStyle/>
          <a:p>
            <a:fld id="{8E46C19A-4C01-410B-9056-714434A762F6}" type="slidenum">
              <a:rPr lang="en-US" smtClean="0"/>
              <a:pPr/>
              <a:t>23</a:t>
            </a:fld>
            <a:endParaRPr lang="en-US"/>
          </a:p>
        </p:txBody>
      </p:sp>
      <p:sp>
        <p:nvSpPr>
          <p:cNvPr id="8" name="Espace réservé du pied de page 7"/>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pPr>
              <a:buFont typeface="Wingdings" pitchFamily="2" charset="2"/>
              <a:buChar char="ü"/>
            </a:pPr>
            <a:r>
              <a:rPr lang="fr-FR" sz="2600" b="1" dirty="0" smtClean="0"/>
              <a:t>Conditions d’éligibilité des bureaux de contrôle </a:t>
            </a:r>
          </a:p>
          <a:p>
            <a:pPr marL="984250" lvl="0">
              <a:buFont typeface="Wingdings" pitchFamily="2" charset="2"/>
              <a:buChar char="§"/>
            </a:pPr>
            <a:r>
              <a:rPr lang="fr-FR" sz="2000" dirty="0" smtClean="0"/>
              <a:t>Avoir un agrément (A) ou  (B1) et/ou (B2) octroyé par le MEHAT </a:t>
            </a:r>
            <a:r>
              <a:rPr lang="fr-FR" sz="2000" b="1" dirty="0" smtClean="0"/>
              <a:t>ou</a:t>
            </a:r>
            <a:r>
              <a:rPr lang="fr-FR" sz="2000" dirty="0" smtClean="0"/>
              <a:t> avoir un agrément B2 octroyé par le MIME; </a:t>
            </a:r>
          </a:p>
          <a:p>
            <a:pPr marL="984250" lvl="0">
              <a:buFont typeface="Wingdings" pitchFamily="2" charset="2"/>
              <a:buChar char="§"/>
            </a:pPr>
            <a:r>
              <a:rPr lang="fr-FR" sz="2000" dirty="0" smtClean="0"/>
              <a:t>Être accrédité TUNAC pour le contrôle technique d’installations électriques ;</a:t>
            </a:r>
          </a:p>
          <a:p>
            <a:pPr marL="984250" lvl="0">
              <a:buFont typeface="Wingdings" pitchFamily="2" charset="2"/>
              <a:buChar char="§"/>
            </a:pPr>
            <a:r>
              <a:rPr lang="fr-FR" sz="2000" dirty="0" smtClean="0"/>
              <a:t>Justifier des compétences et qualification de son personnel dans le contrôle technique des IPV selon les conditions d’habilitation ci-après ;</a:t>
            </a:r>
          </a:p>
          <a:p>
            <a:pPr marL="984250" lvl="0">
              <a:buFont typeface="Wingdings" pitchFamily="2" charset="2"/>
              <a:buChar char="§"/>
            </a:pPr>
            <a:r>
              <a:rPr lang="fr-FR" sz="2000" dirty="0" smtClean="0"/>
              <a:t>Justifier de la disponibilité des équipements et d’appareils de vérifications et mesures à préciser dans le cahier des charges ;</a:t>
            </a:r>
          </a:p>
          <a:p>
            <a:pPr marL="984250" lvl="0">
              <a:buFont typeface="Wingdings" pitchFamily="2" charset="2"/>
              <a:buChar char="§"/>
            </a:pPr>
            <a:r>
              <a:rPr lang="fr-FR" sz="2000" dirty="0" smtClean="0"/>
              <a:t>Avoir répondu aux conditions administratives requises dans le cahier des charges</a:t>
            </a:r>
          </a:p>
          <a:p>
            <a:pPr marL="984250">
              <a:buFont typeface="Wingdings" pitchFamily="2" charset="2"/>
              <a:buChar char="Ø"/>
            </a:pPr>
            <a:endParaRPr lang="fr-FR" dirty="0"/>
          </a:p>
        </p:txBody>
      </p:sp>
      <p:sp>
        <p:nvSpPr>
          <p:cNvPr id="5" name="Titre 1"/>
          <p:cNvSpPr>
            <a:spLocks noGrp="1"/>
          </p:cNvSpPr>
          <p:nvPr>
            <p:ph type="title"/>
          </p:nvPr>
        </p:nvSpPr>
        <p:spPr>
          <a:xfrm>
            <a:off x="457200" y="620688"/>
            <a:ext cx="8229600" cy="648072"/>
          </a:xfrm>
        </p:spPr>
        <p:txBody>
          <a:bodyPr>
            <a:noAutofit/>
          </a:bodyPr>
          <a:lstStyle/>
          <a:p>
            <a:r>
              <a:rPr lang="fr-FR" sz="2400" b="1" dirty="0" smtClean="0"/>
              <a:t>FAISABILITÉ TECHNIQUE </a:t>
            </a:r>
            <a:r>
              <a:rPr lang="fr-FR" sz="2400" dirty="0" smtClean="0"/>
              <a:t>(3)</a:t>
            </a:r>
            <a:endParaRPr lang="fr-FR" sz="3200" dirty="0"/>
          </a:p>
        </p:txBody>
      </p:sp>
      <p:sp>
        <p:nvSpPr>
          <p:cNvPr id="6" name="Espace réservé de la date 5"/>
          <p:cNvSpPr>
            <a:spLocks noGrp="1"/>
          </p:cNvSpPr>
          <p:nvPr>
            <p:ph type="dt" sz="half" idx="10"/>
          </p:nvPr>
        </p:nvSpPr>
        <p:spPr/>
        <p:txBody>
          <a:bodyPr/>
          <a:lstStyle/>
          <a:p>
            <a:r>
              <a:rPr lang="fr-FR" smtClean="0"/>
              <a:t>18/12/2015</a:t>
            </a:r>
            <a:endParaRPr lang="en-US"/>
          </a:p>
        </p:txBody>
      </p:sp>
      <p:sp>
        <p:nvSpPr>
          <p:cNvPr id="7" name="Espace réservé du numéro de diapositive 6"/>
          <p:cNvSpPr>
            <a:spLocks noGrp="1"/>
          </p:cNvSpPr>
          <p:nvPr>
            <p:ph type="sldNum" sz="quarter" idx="12"/>
          </p:nvPr>
        </p:nvSpPr>
        <p:spPr/>
        <p:txBody>
          <a:bodyPr/>
          <a:lstStyle/>
          <a:p>
            <a:fld id="{8E46C19A-4C01-410B-9056-714434A762F6}" type="slidenum">
              <a:rPr lang="en-US" smtClean="0"/>
              <a:pPr/>
              <a:t>24</a:t>
            </a:fld>
            <a:endParaRPr lang="en-US"/>
          </a:p>
        </p:txBody>
      </p:sp>
      <p:sp>
        <p:nvSpPr>
          <p:cNvPr id="8" name="Espace réservé du pied de page 7"/>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92500"/>
          </a:bodyPr>
          <a:lstStyle/>
          <a:p>
            <a:pPr>
              <a:buFont typeface="Wingdings" pitchFamily="2" charset="2"/>
              <a:buChar char="ü"/>
            </a:pPr>
            <a:r>
              <a:rPr lang="fr-FR" sz="2600" b="1" dirty="0" smtClean="0"/>
              <a:t>Habilitation des contrôleurs:</a:t>
            </a:r>
          </a:p>
          <a:p>
            <a:pPr marL="901700" lvl="0" defTabSz="900113">
              <a:buFont typeface="Wingdings" pitchFamily="2" charset="2"/>
              <a:buChar char="§"/>
            </a:pPr>
            <a:r>
              <a:rPr lang="fr-FR" sz="2200" dirty="0" smtClean="0"/>
              <a:t>Être habilité B2 par le ministère de l’industrie </a:t>
            </a:r>
            <a:r>
              <a:rPr lang="fr-FR" sz="2200" b="1" dirty="0" smtClean="0"/>
              <a:t>ou</a:t>
            </a:r>
            <a:r>
              <a:rPr lang="fr-FR" sz="2200" dirty="0" smtClean="0"/>
              <a:t> « Électricité » par le MEHAT;</a:t>
            </a:r>
          </a:p>
          <a:p>
            <a:pPr marL="901700" lvl="0" defTabSz="900113">
              <a:buFont typeface="Wingdings" pitchFamily="2" charset="2"/>
              <a:buChar char="§"/>
            </a:pPr>
            <a:r>
              <a:rPr lang="fr-FR" sz="2200" dirty="0" smtClean="0"/>
              <a:t>Justifier d’une formation qualifiante en photovoltaïque (</a:t>
            </a:r>
            <a:r>
              <a:rPr lang="fr-FR" sz="2200" u="sng" dirty="0" smtClean="0"/>
              <a:t>théorique et pratique</a:t>
            </a:r>
            <a:r>
              <a:rPr lang="fr-FR" sz="2200" dirty="0" smtClean="0"/>
              <a:t>) dispensée par un centre de formation reconnu par l’ANME; Pour la phase transitoire, des formateurs ou les agents de la STEG habilités peuvent assurer l’accompagnement sur site des premiers candidats à l’habilitation.</a:t>
            </a:r>
          </a:p>
          <a:p>
            <a:pPr marL="901700" lvl="0" defTabSz="900113">
              <a:buFont typeface="Wingdings" pitchFamily="2" charset="2"/>
              <a:buChar char="§"/>
            </a:pPr>
            <a:r>
              <a:rPr lang="fr-FR" sz="2200" dirty="0" smtClean="0"/>
              <a:t>Avoir réalisé le contrôle technique de mise en service d’au moins 3 installations photovoltaïques dans les règles de l’art (selon un processus de contrôle à convenir entre ANME et STEG). Pour la phase transitoire  avoir réalisé au moins 5 installations électriques dans le secteur tertiaire et/ou industriel. </a:t>
            </a:r>
          </a:p>
          <a:p>
            <a:endParaRPr lang="fr-FR" dirty="0"/>
          </a:p>
        </p:txBody>
      </p:sp>
      <p:sp>
        <p:nvSpPr>
          <p:cNvPr id="8" name="Titre 1"/>
          <p:cNvSpPr>
            <a:spLocks noGrp="1"/>
          </p:cNvSpPr>
          <p:nvPr>
            <p:ph type="title"/>
          </p:nvPr>
        </p:nvSpPr>
        <p:spPr>
          <a:xfrm>
            <a:off x="457200" y="620688"/>
            <a:ext cx="8229600" cy="648072"/>
          </a:xfrm>
        </p:spPr>
        <p:txBody>
          <a:bodyPr>
            <a:noAutofit/>
          </a:bodyPr>
          <a:lstStyle/>
          <a:p>
            <a:r>
              <a:rPr lang="fr-FR" sz="2400" b="1" dirty="0" smtClean="0"/>
              <a:t>FAISABILITÉ TECHNIQUE </a:t>
            </a:r>
            <a:r>
              <a:rPr lang="fr-FR" sz="2400" dirty="0" smtClean="0"/>
              <a:t>(4)</a:t>
            </a:r>
            <a:endParaRPr lang="fr-FR" sz="3200" dirty="0"/>
          </a:p>
        </p:txBody>
      </p:sp>
      <p:sp>
        <p:nvSpPr>
          <p:cNvPr id="9" name="Espace réservé de la date 8"/>
          <p:cNvSpPr>
            <a:spLocks noGrp="1"/>
          </p:cNvSpPr>
          <p:nvPr>
            <p:ph type="dt" sz="half" idx="10"/>
          </p:nvPr>
        </p:nvSpPr>
        <p:spPr/>
        <p:txBody>
          <a:bodyPr/>
          <a:lstStyle/>
          <a:p>
            <a:r>
              <a:rPr lang="fr-FR" smtClean="0"/>
              <a:t>18/12/2015</a:t>
            </a:r>
            <a:endParaRPr lang="en-US"/>
          </a:p>
        </p:txBody>
      </p:sp>
      <p:sp>
        <p:nvSpPr>
          <p:cNvPr id="10" name="Espace réservé du numéro de diapositive 9"/>
          <p:cNvSpPr>
            <a:spLocks noGrp="1"/>
          </p:cNvSpPr>
          <p:nvPr>
            <p:ph type="sldNum" sz="quarter" idx="12"/>
          </p:nvPr>
        </p:nvSpPr>
        <p:spPr/>
        <p:txBody>
          <a:bodyPr/>
          <a:lstStyle/>
          <a:p>
            <a:fld id="{8E46C19A-4C01-410B-9056-714434A762F6}" type="slidenum">
              <a:rPr lang="en-US" smtClean="0"/>
              <a:pPr/>
              <a:t>25</a:t>
            </a:fld>
            <a:endParaRPr lang="en-US"/>
          </a:p>
        </p:txBody>
      </p:sp>
      <p:sp>
        <p:nvSpPr>
          <p:cNvPr id="11" name="Espace réservé du pied de page 10"/>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340768"/>
            <a:ext cx="8229600" cy="4525963"/>
          </a:xfrm>
        </p:spPr>
        <p:txBody>
          <a:bodyPr>
            <a:normAutofit fontScale="25000" lnSpcReduction="20000"/>
          </a:bodyPr>
          <a:lstStyle/>
          <a:p>
            <a:pPr>
              <a:lnSpc>
                <a:spcPct val="110000"/>
              </a:lnSpc>
              <a:buFont typeface="Wingdings" pitchFamily="2" charset="2"/>
              <a:buChar char="ü"/>
            </a:pPr>
            <a:r>
              <a:rPr lang="fr-FR" sz="9600" b="1" dirty="0" smtClean="0"/>
              <a:t>Cahier des charges du contrôle technique:</a:t>
            </a:r>
            <a:endParaRPr lang="fr-FR" sz="8000" b="1" dirty="0" smtClean="0"/>
          </a:p>
          <a:p>
            <a:pPr>
              <a:buNone/>
            </a:pPr>
            <a:endParaRPr lang="fr-FR" dirty="0" smtClean="0"/>
          </a:p>
          <a:p>
            <a:pPr indent="12700">
              <a:buNone/>
            </a:pPr>
            <a:r>
              <a:rPr lang="fr-FR" sz="8000" dirty="0" smtClean="0"/>
              <a:t>Il y a lieu d’établir un cahier des charges pour notamment: </a:t>
            </a:r>
          </a:p>
          <a:p>
            <a:pPr marL="900113" lvl="0" indent="-273050">
              <a:buFont typeface="Wingdings" pitchFamily="2" charset="2"/>
              <a:buChar char="§"/>
            </a:pPr>
            <a:r>
              <a:rPr lang="fr-FR" sz="8000" dirty="0" smtClean="0"/>
              <a:t>Préciser les normes et spécifications techniques à respecter, </a:t>
            </a:r>
          </a:p>
          <a:p>
            <a:pPr marL="900113" lvl="0" indent="-273050">
              <a:buFont typeface="Wingdings" pitchFamily="2" charset="2"/>
              <a:buChar char="§"/>
            </a:pPr>
            <a:endParaRPr lang="fr-FR" sz="8000" dirty="0" smtClean="0"/>
          </a:p>
          <a:p>
            <a:pPr marL="900113" lvl="0" indent="-273050">
              <a:buFont typeface="Wingdings" pitchFamily="2" charset="2"/>
              <a:buChar char="§"/>
            </a:pPr>
            <a:r>
              <a:rPr lang="fr-FR" sz="8000" dirty="0" smtClean="0"/>
              <a:t>définir le périmètre et la consistance de l’intervention de contrôle;</a:t>
            </a:r>
          </a:p>
          <a:p>
            <a:pPr marL="900113" lvl="0" indent="-273050">
              <a:buFont typeface="Wingdings" pitchFamily="2" charset="2"/>
              <a:buChar char="§"/>
            </a:pPr>
            <a:endParaRPr lang="fr-FR" sz="8000" dirty="0" smtClean="0"/>
          </a:p>
          <a:p>
            <a:pPr marL="900113" lvl="0" indent="-273050">
              <a:buFont typeface="Wingdings" pitchFamily="2" charset="2"/>
              <a:buChar char="§"/>
            </a:pPr>
            <a:r>
              <a:rPr lang="fr-FR" sz="8000" dirty="0" smtClean="0"/>
              <a:t>Préciser les prestations de vérifications et des tests ainsi que les modalités et les équipements et appareils utilisés;</a:t>
            </a:r>
          </a:p>
          <a:p>
            <a:pPr marL="900113" lvl="0" indent="-273050">
              <a:buFont typeface="Wingdings" pitchFamily="2" charset="2"/>
              <a:buChar char="§"/>
            </a:pPr>
            <a:endParaRPr lang="fr-FR" sz="8000" dirty="0" smtClean="0"/>
          </a:p>
          <a:p>
            <a:pPr marL="900113" lvl="0" indent="-273050">
              <a:buFont typeface="Wingdings" pitchFamily="2" charset="2"/>
              <a:buChar char="§"/>
            </a:pPr>
            <a:r>
              <a:rPr lang="fr-FR" sz="8000" dirty="0" smtClean="0"/>
              <a:t>Définir les modalités d’octroi par le bureau de contrôle de l’attestation de conformité;</a:t>
            </a:r>
          </a:p>
          <a:p>
            <a:pPr lvl="0"/>
            <a:endParaRPr lang="fr-FR" sz="8000" dirty="0" smtClean="0"/>
          </a:p>
          <a:p>
            <a:pPr marL="271463" indent="1588">
              <a:buNone/>
            </a:pPr>
            <a:r>
              <a:rPr lang="fr-FR" sz="8000" dirty="0" smtClean="0"/>
              <a:t>NB/  Il est recommandé que le cahier des charges soit préparé en concertation avec les différents intervenants, à savoir l’ANME, la STEG, les installateurs et les bureaux de contrôle.</a:t>
            </a:r>
          </a:p>
          <a:p>
            <a:endParaRPr lang="fr-FR" dirty="0"/>
          </a:p>
        </p:txBody>
      </p:sp>
      <p:sp>
        <p:nvSpPr>
          <p:cNvPr id="5" name="Titre 1"/>
          <p:cNvSpPr>
            <a:spLocks noGrp="1"/>
          </p:cNvSpPr>
          <p:nvPr>
            <p:ph type="title"/>
          </p:nvPr>
        </p:nvSpPr>
        <p:spPr>
          <a:xfrm>
            <a:off x="457200" y="620688"/>
            <a:ext cx="8229600" cy="648072"/>
          </a:xfrm>
        </p:spPr>
        <p:txBody>
          <a:bodyPr>
            <a:noAutofit/>
          </a:bodyPr>
          <a:lstStyle/>
          <a:p>
            <a:r>
              <a:rPr lang="fr-FR" sz="2400" b="1" dirty="0" smtClean="0"/>
              <a:t>FAISABILITÉ TECHNIQUE </a:t>
            </a:r>
            <a:r>
              <a:rPr lang="fr-FR" sz="2400" dirty="0" smtClean="0"/>
              <a:t>(5)</a:t>
            </a:r>
            <a:endParaRPr lang="fr-FR" sz="3200" dirty="0"/>
          </a:p>
        </p:txBody>
      </p:sp>
      <p:sp>
        <p:nvSpPr>
          <p:cNvPr id="6" name="Espace réservé de la date 5"/>
          <p:cNvSpPr>
            <a:spLocks noGrp="1"/>
          </p:cNvSpPr>
          <p:nvPr>
            <p:ph type="dt" sz="half" idx="10"/>
          </p:nvPr>
        </p:nvSpPr>
        <p:spPr/>
        <p:txBody>
          <a:bodyPr/>
          <a:lstStyle/>
          <a:p>
            <a:r>
              <a:rPr lang="fr-FR" smtClean="0"/>
              <a:t>18/12/2015</a:t>
            </a:r>
            <a:endParaRPr lang="en-US"/>
          </a:p>
        </p:txBody>
      </p:sp>
      <p:sp>
        <p:nvSpPr>
          <p:cNvPr id="7" name="Espace réservé du numéro de diapositive 6"/>
          <p:cNvSpPr>
            <a:spLocks noGrp="1"/>
          </p:cNvSpPr>
          <p:nvPr>
            <p:ph type="sldNum" sz="quarter" idx="12"/>
          </p:nvPr>
        </p:nvSpPr>
        <p:spPr/>
        <p:txBody>
          <a:bodyPr/>
          <a:lstStyle/>
          <a:p>
            <a:fld id="{8E46C19A-4C01-410B-9056-714434A762F6}" type="slidenum">
              <a:rPr lang="en-US" smtClean="0"/>
              <a:pPr/>
              <a:t>26</a:t>
            </a:fld>
            <a:endParaRPr lang="en-US"/>
          </a:p>
        </p:txBody>
      </p:sp>
      <p:sp>
        <p:nvSpPr>
          <p:cNvPr id="8" name="Espace réservé du pied de page 7"/>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pPr>
              <a:buFont typeface="Wingdings" pitchFamily="2" charset="2"/>
              <a:buChar char="ü"/>
            </a:pPr>
            <a:r>
              <a:rPr lang="fr-FR" sz="2600" b="1" dirty="0" smtClean="0"/>
              <a:t>Rémunération des prestations de contrôle technique:</a:t>
            </a:r>
          </a:p>
          <a:p>
            <a:pPr marL="628650" indent="-355600">
              <a:buFont typeface="Wingdings" pitchFamily="2" charset="2"/>
              <a:buChar char="§"/>
            </a:pPr>
            <a:r>
              <a:rPr lang="fr-FR" sz="2200" b="1" dirty="0" smtClean="0"/>
              <a:t>Pour les Installations électriques en Tunisie:</a:t>
            </a:r>
          </a:p>
          <a:p>
            <a:pPr marL="806450"/>
            <a:r>
              <a:rPr lang="fr-FR" sz="2000" dirty="0" smtClean="0"/>
              <a:t>Prix  fixés selon la législation de la liberté des prix et de la concurrence</a:t>
            </a:r>
          </a:p>
          <a:p>
            <a:pPr marL="806450"/>
            <a:r>
              <a:rPr lang="fr-FR" sz="2000" dirty="0" smtClean="0"/>
              <a:t>Prix variant entre 40 Dinars à 450 Dinars par inspection d’une heure à une demi-journée, transport non compris;</a:t>
            </a:r>
          </a:p>
          <a:p>
            <a:pPr marL="627063" defTabSz="628650">
              <a:spcBef>
                <a:spcPts val="1800"/>
              </a:spcBef>
              <a:buFont typeface="Wingdings" pitchFamily="2" charset="2"/>
              <a:buChar char="§"/>
            </a:pPr>
            <a:r>
              <a:rPr lang="fr-FR" sz="2400" b="1" dirty="0" smtClean="0"/>
              <a:t> </a:t>
            </a:r>
            <a:r>
              <a:rPr lang="fr-FR" sz="2200" b="1" dirty="0" smtClean="0"/>
              <a:t>Pour les installations électriques en France: </a:t>
            </a:r>
          </a:p>
          <a:p>
            <a:pPr marL="901700">
              <a:buNone/>
            </a:pPr>
            <a:r>
              <a:rPr lang="fr-FR" sz="2000" dirty="0" smtClean="0"/>
              <a:t>Tarifs dégressifs  pour les installateurs  reconnus du CONSUEL:</a:t>
            </a:r>
          </a:p>
          <a:p>
            <a:pPr marL="806450"/>
            <a:r>
              <a:rPr lang="fr-FR" sz="2000" dirty="0" smtClean="0"/>
              <a:t>Habitation: 119,11 € les 3 premières, puis 67,93 € + (21,39€x N) x1,20 </a:t>
            </a:r>
          </a:p>
          <a:p>
            <a:pPr marL="806450"/>
            <a:r>
              <a:rPr lang="fr-FR" sz="2000" dirty="0" smtClean="0"/>
              <a:t>IPV: 166,82 € pour les 3 premières, puis 99,77 € + (33,00 €x N) x1, 20 </a:t>
            </a:r>
          </a:p>
          <a:p>
            <a:pPr marL="1257300" indent="-1588">
              <a:buFont typeface="Wingdings" pitchFamily="2" charset="2"/>
              <a:buChar char="ü"/>
            </a:pPr>
            <a:endParaRPr lang="fr-FR" sz="2400" dirty="0" smtClean="0"/>
          </a:p>
          <a:p>
            <a:pPr marL="1530350">
              <a:buFont typeface="Wingdings" pitchFamily="2" charset="2"/>
              <a:buChar char="ü"/>
            </a:pPr>
            <a:endParaRPr lang="fr-FR" sz="2400" dirty="0" smtClean="0"/>
          </a:p>
          <a:p>
            <a:endParaRPr lang="fr-FR" dirty="0"/>
          </a:p>
        </p:txBody>
      </p:sp>
      <p:sp>
        <p:nvSpPr>
          <p:cNvPr id="5" name="Titre 1"/>
          <p:cNvSpPr>
            <a:spLocks noGrp="1"/>
          </p:cNvSpPr>
          <p:nvPr>
            <p:ph type="title"/>
          </p:nvPr>
        </p:nvSpPr>
        <p:spPr>
          <a:xfrm>
            <a:off x="457200" y="620688"/>
            <a:ext cx="8229600" cy="648072"/>
          </a:xfrm>
        </p:spPr>
        <p:txBody>
          <a:bodyPr>
            <a:noAutofit/>
          </a:bodyPr>
          <a:lstStyle/>
          <a:p>
            <a:r>
              <a:rPr lang="fr-FR" sz="2400" b="1" dirty="0" smtClean="0"/>
              <a:t>FAISABILITÉ ÉCONOMIQUE </a:t>
            </a:r>
            <a:r>
              <a:rPr lang="fr-FR" sz="2400" dirty="0" smtClean="0"/>
              <a:t>(1)</a:t>
            </a:r>
            <a:endParaRPr lang="fr-FR" sz="3200" dirty="0"/>
          </a:p>
        </p:txBody>
      </p:sp>
      <p:sp>
        <p:nvSpPr>
          <p:cNvPr id="6" name="Espace réservé de la date 5"/>
          <p:cNvSpPr>
            <a:spLocks noGrp="1"/>
          </p:cNvSpPr>
          <p:nvPr>
            <p:ph type="dt" sz="half" idx="10"/>
          </p:nvPr>
        </p:nvSpPr>
        <p:spPr/>
        <p:txBody>
          <a:bodyPr/>
          <a:lstStyle/>
          <a:p>
            <a:r>
              <a:rPr lang="fr-FR" smtClean="0"/>
              <a:t>18/12/2015</a:t>
            </a:r>
            <a:endParaRPr lang="en-US"/>
          </a:p>
        </p:txBody>
      </p:sp>
      <p:sp>
        <p:nvSpPr>
          <p:cNvPr id="7" name="Espace réservé du numéro de diapositive 6"/>
          <p:cNvSpPr>
            <a:spLocks noGrp="1"/>
          </p:cNvSpPr>
          <p:nvPr>
            <p:ph type="sldNum" sz="quarter" idx="12"/>
          </p:nvPr>
        </p:nvSpPr>
        <p:spPr/>
        <p:txBody>
          <a:bodyPr/>
          <a:lstStyle/>
          <a:p>
            <a:fld id="{8E46C19A-4C01-410B-9056-714434A762F6}" type="slidenum">
              <a:rPr lang="en-US" smtClean="0"/>
              <a:pPr/>
              <a:t>27</a:t>
            </a:fld>
            <a:endParaRPr lang="en-US"/>
          </a:p>
        </p:txBody>
      </p:sp>
      <p:sp>
        <p:nvSpPr>
          <p:cNvPr id="8" name="Espace réservé du pied de page 7"/>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600201"/>
            <a:ext cx="8229600" cy="3917032"/>
          </a:xfrm>
        </p:spPr>
        <p:txBody>
          <a:bodyPr>
            <a:normAutofit/>
          </a:bodyPr>
          <a:lstStyle/>
          <a:p>
            <a:pPr>
              <a:spcAft>
                <a:spcPts val="1200"/>
              </a:spcAft>
              <a:buFont typeface="Wingdings" pitchFamily="2" charset="2"/>
              <a:buChar char="ü"/>
            </a:pPr>
            <a:r>
              <a:rPr lang="fr-FR" sz="2600" b="1" dirty="0" smtClean="0"/>
              <a:t>Proposition de rémunération</a:t>
            </a:r>
          </a:p>
          <a:p>
            <a:pPr indent="107950">
              <a:spcAft>
                <a:spcPts val="1200"/>
              </a:spcAft>
              <a:buNone/>
            </a:pPr>
            <a:r>
              <a:rPr lang="fr-FR" sz="2000" dirty="0" smtClean="0"/>
              <a:t>Fixer trois catégories de  tarifs selon trois tranches de puissance des IPV:</a:t>
            </a:r>
          </a:p>
          <a:p>
            <a:pPr marL="628650" lvl="0">
              <a:spcAft>
                <a:spcPts val="1200"/>
              </a:spcAft>
              <a:buFont typeface="Wingdings" pitchFamily="2" charset="2"/>
              <a:buChar char="§"/>
            </a:pPr>
            <a:r>
              <a:rPr lang="fr-FR" sz="2000" u="sng" dirty="0" smtClean="0"/>
              <a:t>Catégorie 1 :</a:t>
            </a:r>
            <a:r>
              <a:rPr lang="fr-FR" sz="2000" dirty="0" smtClean="0"/>
              <a:t> Installations de puissance entre 1 </a:t>
            </a:r>
            <a:r>
              <a:rPr lang="fr-FR" sz="2000" dirty="0" err="1" smtClean="0"/>
              <a:t>kWc</a:t>
            </a:r>
            <a:r>
              <a:rPr lang="fr-FR" sz="2000" dirty="0" smtClean="0"/>
              <a:t> à 10 </a:t>
            </a:r>
            <a:r>
              <a:rPr lang="fr-FR" sz="2000" dirty="0" err="1" smtClean="0"/>
              <a:t>kWc</a:t>
            </a:r>
            <a:r>
              <a:rPr lang="fr-FR" sz="2000" dirty="0" smtClean="0"/>
              <a:t> (1≤P≤10), avec tarif_1</a:t>
            </a:r>
          </a:p>
          <a:p>
            <a:pPr marL="628650" lvl="0">
              <a:spcAft>
                <a:spcPts val="1200"/>
              </a:spcAft>
              <a:buFont typeface="Wingdings" pitchFamily="2" charset="2"/>
              <a:buChar char="§"/>
            </a:pPr>
            <a:r>
              <a:rPr lang="fr-FR" sz="2000" u="sng" dirty="0" smtClean="0"/>
              <a:t>Catégorie 2 :</a:t>
            </a:r>
            <a:r>
              <a:rPr lang="fr-FR" sz="2000" dirty="0" smtClean="0"/>
              <a:t> installations de puissance entre 10 </a:t>
            </a:r>
            <a:r>
              <a:rPr lang="fr-FR" sz="2000" dirty="0" err="1" smtClean="0"/>
              <a:t>kWc</a:t>
            </a:r>
            <a:r>
              <a:rPr lang="fr-FR" sz="2000" dirty="0" smtClean="0"/>
              <a:t> et 60 </a:t>
            </a:r>
            <a:r>
              <a:rPr lang="fr-FR" sz="2000" dirty="0" err="1" smtClean="0"/>
              <a:t>kWc</a:t>
            </a:r>
            <a:r>
              <a:rPr lang="fr-FR" sz="2000" dirty="0" smtClean="0"/>
              <a:t> (10&lt;P≤60), avec tarif_2</a:t>
            </a:r>
          </a:p>
          <a:p>
            <a:pPr marL="628650" lvl="0">
              <a:spcAft>
                <a:spcPts val="1200"/>
              </a:spcAft>
              <a:buFont typeface="Wingdings" pitchFamily="2" charset="2"/>
              <a:buChar char="§"/>
            </a:pPr>
            <a:r>
              <a:rPr lang="fr-FR" sz="2000" u="sng" dirty="0" smtClean="0"/>
              <a:t>Catégorie 3 :</a:t>
            </a:r>
            <a:r>
              <a:rPr lang="fr-FR" sz="2000" dirty="0" smtClean="0"/>
              <a:t> installations de puissances supérieures à 60 </a:t>
            </a:r>
            <a:r>
              <a:rPr lang="fr-FR" sz="2000" dirty="0" err="1" smtClean="0"/>
              <a:t>kWc</a:t>
            </a:r>
            <a:r>
              <a:rPr lang="fr-FR" sz="2000" dirty="0" smtClean="0"/>
              <a:t>, avec tarif à convenir entre le producteur et le bureau de contrôle. </a:t>
            </a:r>
          </a:p>
        </p:txBody>
      </p:sp>
      <p:sp>
        <p:nvSpPr>
          <p:cNvPr id="5" name="Titre 1"/>
          <p:cNvSpPr>
            <a:spLocks noGrp="1"/>
          </p:cNvSpPr>
          <p:nvPr>
            <p:ph type="title"/>
          </p:nvPr>
        </p:nvSpPr>
        <p:spPr>
          <a:xfrm>
            <a:off x="457200" y="620688"/>
            <a:ext cx="8229600" cy="648072"/>
          </a:xfrm>
        </p:spPr>
        <p:txBody>
          <a:bodyPr>
            <a:noAutofit/>
          </a:bodyPr>
          <a:lstStyle/>
          <a:p>
            <a:r>
              <a:rPr lang="fr-FR" sz="2400" b="1" dirty="0" smtClean="0"/>
              <a:t>FAISABILITÉ ÉCONOMIQUE </a:t>
            </a:r>
            <a:r>
              <a:rPr lang="fr-FR" sz="2400" dirty="0" smtClean="0"/>
              <a:t>(2)</a:t>
            </a:r>
            <a:endParaRPr lang="fr-FR" sz="3200" dirty="0"/>
          </a:p>
        </p:txBody>
      </p:sp>
      <p:sp>
        <p:nvSpPr>
          <p:cNvPr id="6" name="Espace réservé de la date 5"/>
          <p:cNvSpPr>
            <a:spLocks noGrp="1"/>
          </p:cNvSpPr>
          <p:nvPr>
            <p:ph type="dt" sz="half" idx="10"/>
          </p:nvPr>
        </p:nvSpPr>
        <p:spPr/>
        <p:txBody>
          <a:bodyPr/>
          <a:lstStyle/>
          <a:p>
            <a:r>
              <a:rPr lang="fr-FR" smtClean="0"/>
              <a:t>18/12/2015</a:t>
            </a:r>
            <a:endParaRPr lang="en-US"/>
          </a:p>
        </p:txBody>
      </p:sp>
      <p:sp>
        <p:nvSpPr>
          <p:cNvPr id="7" name="Espace réservé du numéro de diapositive 6"/>
          <p:cNvSpPr>
            <a:spLocks noGrp="1"/>
          </p:cNvSpPr>
          <p:nvPr>
            <p:ph type="sldNum" sz="quarter" idx="12"/>
          </p:nvPr>
        </p:nvSpPr>
        <p:spPr/>
        <p:txBody>
          <a:bodyPr/>
          <a:lstStyle/>
          <a:p>
            <a:fld id="{8E46C19A-4C01-410B-9056-714434A762F6}" type="slidenum">
              <a:rPr lang="en-US" smtClean="0"/>
              <a:pPr/>
              <a:t>28</a:t>
            </a:fld>
            <a:endParaRPr lang="en-US"/>
          </a:p>
        </p:txBody>
      </p:sp>
      <p:sp>
        <p:nvSpPr>
          <p:cNvPr id="8" name="Espace réservé du pied de page 7"/>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6" name="Titre 1"/>
          <p:cNvSpPr>
            <a:spLocks noGrp="1"/>
          </p:cNvSpPr>
          <p:nvPr>
            <p:ph type="title"/>
          </p:nvPr>
        </p:nvSpPr>
        <p:spPr>
          <a:xfrm>
            <a:off x="457200" y="620688"/>
            <a:ext cx="8229600" cy="648072"/>
          </a:xfrm>
        </p:spPr>
        <p:txBody>
          <a:bodyPr>
            <a:noAutofit/>
          </a:bodyPr>
          <a:lstStyle/>
          <a:p>
            <a:r>
              <a:rPr lang="fr-FR" sz="2400" b="1" dirty="0" smtClean="0"/>
              <a:t>FAISABILITÉ ÉCONOMIQUE </a:t>
            </a:r>
            <a:r>
              <a:rPr lang="fr-FR" sz="2400" dirty="0" smtClean="0"/>
              <a:t>(3)</a:t>
            </a:r>
            <a:endParaRPr lang="fr-FR" sz="3200" dirty="0"/>
          </a:p>
        </p:txBody>
      </p:sp>
      <p:sp>
        <p:nvSpPr>
          <p:cNvPr id="7" name="Espace réservé de la date 6"/>
          <p:cNvSpPr>
            <a:spLocks noGrp="1"/>
          </p:cNvSpPr>
          <p:nvPr>
            <p:ph type="dt" sz="half" idx="10"/>
          </p:nvPr>
        </p:nvSpPr>
        <p:spPr/>
        <p:txBody>
          <a:bodyPr/>
          <a:lstStyle/>
          <a:p>
            <a:r>
              <a:rPr lang="fr-FR" smtClean="0"/>
              <a:t>18/12/2015</a:t>
            </a:r>
            <a:endParaRPr lang="en-US"/>
          </a:p>
        </p:txBody>
      </p:sp>
      <p:sp>
        <p:nvSpPr>
          <p:cNvPr id="8" name="Espace réservé du numéro de diapositive 7"/>
          <p:cNvSpPr>
            <a:spLocks noGrp="1"/>
          </p:cNvSpPr>
          <p:nvPr>
            <p:ph type="sldNum" sz="quarter" idx="12"/>
          </p:nvPr>
        </p:nvSpPr>
        <p:spPr/>
        <p:txBody>
          <a:bodyPr/>
          <a:lstStyle/>
          <a:p>
            <a:fld id="{8E46C19A-4C01-410B-9056-714434A762F6}" type="slidenum">
              <a:rPr lang="en-US" smtClean="0"/>
              <a:pPr/>
              <a:t>29</a:t>
            </a:fld>
            <a:endParaRPr lang="en-US"/>
          </a:p>
        </p:txBody>
      </p:sp>
      <p:sp>
        <p:nvSpPr>
          <p:cNvPr id="9" name="Espace réservé du pied de page 8"/>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3528" y="1772816"/>
            <a:ext cx="8401080" cy="4268799"/>
          </a:xfrm>
        </p:spPr>
        <p:txBody>
          <a:bodyPr>
            <a:normAutofit/>
          </a:bodyPr>
          <a:lstStyle/>
          <a:p>
            <a:pPr algn="just">
              <a:spcAft>
                <a:spcPts val="1200"/>
              </a:spcAft>
            </a:pPr>
            <a:r>
              <a:rPr lang="fr-FR" sz="2400" dirty="0" smtClean="0"/>
              <a:t>Le cahier des charges de la STEG limite la responsabilité de cette dernière «  immédiatement à l’aval des bornes de sortie du disjoncteur de protection ou du compteur » pour la BT et « aux isolateurs d’entrée du poste de livraison ou de transformation  dans le cas de réseau aérien et immédiatement à l’aval des bornes de la boite d’extrémité des câbles dans le cas de réseau souterrain » pour la MT. </a:t>
            </a:r>
          </a:p>
          <a:p>
            <a:pPr algn="just">
              <a:spcAft>
                <a:spcPts val="1200"/>
              </a:spcAft>
            </a:pPr>
            <a:r>
              <a:rPr lang="fr-FR" sz="2400" dirty="0" smtClean="0"/>
              <a:t>Volonté des partenaires (STEG, ANME et installateurs) d’externaliser le contrôle technique des installations  pour un meilleur développement du secteur des ER.</a:t>
            </a:r>
          </a:p>
          <a:p>
            <a:endParaRPr lang="fr-FR" sz="2400" dirty="0" smtClean="0"/>
          </a:p>
          <a:p>
            <a:endParaRPr lang="en-US" sz="2400" dirty="0"/>
          </a:p>
        </p:txBody>
      </p:sp>
      <p:sp>
        <p:nvSpPr>
          <p:cNvPr id="5" name="Titre 1"/>
          <p:cNvSpPr txBox="1">
            <a:spLocks/>
          </p:cNvSpPr>
          <p:nvPr/>
        </p:nvSpPr>
        <p:spPr>
          <a:xfrm>
            <a:off x="457200" y="642926"/>
            <a:ext cx="8229600" cy="114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POURQUOI L’INTRODUCTION</a:t>
            </a:r>
            <a:r>
              <a:rPr kumimoji="0" lang="en-US" sz="2800" b="1" i="0" u="none" strike="noStrike" kern="1200" cap="none" spc="0" normalizeH="0" noProof="0" dirty="0" smtClean="0">
                <a:ln>
                  <a:noFill/>
                </a:ln>
                <a:solidFill>
                  <a:schemeClr val="tx1"/>
                </a:solidFill>
                <a:effectLst/>
                <a:uLnTx/>
                <a:uFillTx/>
                <a:latin typeface="+mj-lt"/>
                <a:ea typeface="+mj-ea"/>
                <a:cs typeface="+mj-cs"/>
              </a:rPr>
              <a:t> DES BUREAUX DE CONTRÔLE</a:t>
            </a:r>
            <a:r>
              <a:rPr kumimoji="0" lang="en-US" sz="2800" b="1" i="0" u="none" strike="noStrike" kern="1200" cap="none" spc="0" normalizeH="0" baseline="0" noProof="0" dirty="0" smtClean="0">
                <a:ln>
                  <a:noFill/>
                </a:ln>
                <a:solidFill>
                  <a:schemeClr val="tx1"/>
                </a:solidFill>
                <a:effectLst/>
                <a:uLnTx/>
                <a:uFillTx/>
                <a:latin typeface="+mj-lt"/>
                <a:ea typeface="+mj-ea"/>
                <a:cs typeface="+mj-cs"/>
              </a:rPr>
              <a:t> ?</a:t>
            </a:r>
          </a:p>
        </p:txBody>
      </p:sp>
      <p:sp>
        <p:nvSpPr>
          <p:cNvPr id="4" name="Espace réservé de la date 3"/>
          <p:cNvSpPr>
            <a:spLocks noGrp="1"/>
          </p:cNvSpPr>
          <p:nvPr>
            <p:ph type="dt" sz="half" idx="10"/>
          </p:nvPr>
        </p:nvSpPr>
        <p:spPr/>
        <p:txBody>
          <a:bodyPr/>
          <a:lstStyle/>
          <a:p>
            <a:r>
              <a:rPr lang="fr-FR" smtClean="0"/>
              <a:t>18/12/2015</a:t>
            </a:r>
            <a:endParaRPr lang="en-US"/>
          </a:p>
        </p:txBody>
      </p:sp>
      <p:sp>
        <p:nvSpPr>
          <p:cNvPr id="6" name="Espace réservé du numéro de diapositive 5"/>
          <p:cNvSpPr>
            <a:spLocks noGrp="1"/>
          </p:cNvSpPr>
          <p:nvPr>
            <p:ph type="sldNum" sz="quarter" idx="12"/>
          </p:nvPr>
        </p:nvSpPr>
        <p:spPr/>
        <p:txBody>
          <a:bodyPr/>
          <a:lstStyle/>
          <a:p>
            <a:fld id="{8E46C19A-4C01-410B-9056-714434A762F6}" type="slidenum">
              <a:rPr lang="en-US" smtClean="0"/>
              <a:pPr/>
              <a:t>3</a:t>
            </a:fld>
            <a:endParaRPr lang="en-US"/>
          </a:p>
        </p:txBody>
      </p:sp>
      <p:sp>
        <p:nvSpPr>
          <p:cNvPr id="7" name="Espace réservé du pied de page 6"/>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196752"/>
            <a:ext cx="8712968" cy="354910"/>
          </a:xfrm>
        </p:spPr>
        <p:txBody>
          <a:bodyPr>
            <a:noAutofit/>
          </a:bodyPr>
          <a:lstStyle/>
          <a:p>
            <a:r>
              <a:rPr lang="fr-FR" sz="2400" b="1" dirty="0" smtClean="0"/>
              <a:t>Besoin en contrôleurs  pour la période 2016-2024 </a:t>
            </a:r>
            <a:endParaRPr lang="fr-FR" sz="2400" dirty="0"/>
          </a:p>
        </p:txBody>
      </p:sp>
      <p:sp>
        <p:nvSpPr>
          <p:cNvPr id="8" name="ZoneTexte 7"/>
          <p:cNvSpPr txBox="1"/>
          <p:nvPr/>
        </p:nvSpPr>
        <p:spPr>
          <a:xfrm>
            <a:off x="251520" y="1484784"/>
            <a:ext cx="4176464" cy="400110"/>
          </a:xfrm>
          <a:prstGeom prst="rect">
            <a:avLst/>
          </a:prstGeom>
          <a:noFill/>
        </p:spPr>
        <p:txBody>
          <a:bodyPr wrap="square" rtlCol="0">
            <a:spAutoFit/>
          </a:bodyPr>
          <a:lstStyle/>
          <a:p>
            <a:r>
              <a:rPr lang="fr-FR" sz="2000" b="1" dirty="0" smtClean="0"/>
              <a:t>Hypothèse tendancielle</a:t>
            </a:r>
            <a:endParaRPr lang="fr-FR" sz="2000" b="1" dirty="0"/>
          </a:p>
        </p:txBody>
      </p:sp>
      <p:graphicFrame>
        <p:nvGraphicFramePr>
          <p:cNvPr id="1027" name="Object 3"/>
          <p:cNvGraphicFramePr>
            <a:graphicFrameLocks noChangeAspect="1"/>
          </p:cNvGraphicFramePr>
          <p:nvPr/>
        </p:nvGraphicFramePr>
        <p:xfrm>
          <a:off x="246062" y="1844824"/>
          <a:ext cx="8897937" cy="2304256"/>
        </p:xfrm>
        <a:graphic>
          <a:graphicData uri="http://schemas.openxmlformats.org/presentationml/2006/ole">
            <p:oleObj spid="_x0000_s1027" name="Document" r:id="rId3" imgW="6984161" imgH="2003832" progId="Word.Document.12">
              <p:embed/>
            </p:oleObj>
          </a:graphicData>
        </a:graphic>
      </p:graphicFrame>
      <p:sp>
        <p:nvSpPr>
          <p:cNvPr id="10" name="Titre 1"/>
          <p:cNvSpPr txBox="1">
            <a:spLocks/>
          </p:cNvSpPr>
          <p:nvPr/>
        </p:nvSpPr>
        <p:spPr>
          <a:xfrm>
            <a:off x="457200" y="620688"/>
            <a:ext cx="8229600" cy="64807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400" b="1" i="0" u="none" strike="noStrike" kern="1200" cap="none" spc="0" normalizeH="0" baseline="0" noProof="0" dirty="0" smtClean="0">
                <a:ln>
                  <a:noFill/>
                </a:ln>
                <a:solidFill>
                  <a:schemeClr val="tx1"/>
                </a:solidFill>
                <a:effectLst/>
                <a:uLnTx/>
                <a:uFillTx/>
                <a:latin typeface="+mj-lt"/>
                <a:ea typeface="+mj-ea"/>
                <a:cs typeface="+mj-cs"/>
              </a:rPr>
              <a:t>FAISABILITÉ ÉCONOMIQUE </a:t>
            </a:r>
            <a:r>
              <a:rPr kumimoji="0" lang="fr-FR" sz="2400" b="0" i="0" u="none" strike="noStrike" kern="1200" cap="none" spc="0" normalizeH="0" baseline="0" noProof="0" dirty="0" smtClean="0">
                <a:ln>
                  <a:noFill/>
                </a:ln>
                <a:solidFill>
                  <a:schemeClr val="tx1"/>
                </a:solidFill>
                <a:effectLst/>
                <a:uLnTx/>
                <a:uFillTx/>
                <a:latin typeface="+mj-lt"/>
                <a:ea typeface="+mj-ea"/>
                <a:cs typeface="+mj-cs"/>
              </a:rPr>
              <a:t>(4)</a:t>
            </a:r>
            <a:endParaRPr kumimoji="0" lang="fr-FR" sz="3200" b="0" i="0" u="none" strike="noStrike" kern="1200" cap="none" spc="0" normalizeH="0" baseline="0" noProof="0" dirty="0">
              <a:ln>
                <a:noFill/>
              </a:ln>
              <a:solidFill>
                <a:schemeClr val="tx1"/>
              </a:solidFill>
              <a:effectLst/>
              <a:uLnTx/>
              <a:uFillTx/>
              <a:latin typeface="+mj-lt"/>
              <a:ea typeface="+mj-ea"/>
              <a:cs typeface="+mj-cs"/>
            </a:endParaRPr>
          </a:p>
        </p:txBody>
      </p:sp>
      <p:sp>
        <p:nvSpPr>
          <p:cNvPr id="11" name="ZoneTexte 10"/>
          <p:cNvSpPr txBox="1"/>
          <p:nvPr/>
        </p:nvSpPr>
        <p:spPr>
          <a:xfrm>
            <a:off x="251520" y="3933056"/>
            <a:ext cx="4176464" cy="400110"/>
          </a:xfrm>
          <a:prstGeom prst="rect">
            <a:avLst/>
          </a:prstGeom>
          <a:noFill/>
        </p:spPr>
        <p:txBody>
          <a:bodyPr wrap="square" rtlCol="0">
            <a:spAutoFit/>
          </a:bodyPr>
          <a:lstStyle/>
          <a:p>
            <a:r>
              <a:rPr lang="fr-FR" sz="2000" b="1" dirty="0" smtClean="0"/>
              <a:t>Hypothèse Plan Solaire Tunisien</a:t>
            </a:r>
            <a:endParaRPr lang="fr-FR" sz="2000" b="1" dirty="0"/>
          </a:p>
        </p:txBody>
      </p:sp>
      <p:graphicFrame>
        <p:nvGraphicFramePr>
          <p:cNvPr id="1028" name="Object 3"/>
          <p:cNvGraphicFramePr>
            <a:graphicFrameLocks noChangeAspect="1"/>
          </p:cNvGraphicFramePr>
          <p:nvPr/>
        </p:nvGraphicFramePr>
        <p:xfrm>
          <a:off x="246063" y="4293096"/>
          <a:ext cx="8897937" cy="2449512"/>
        </p:xfrm>
        <a:graphic>
          <a:graphicData uri="http://schemas.openxmlformats.org/presentationml/2006/ole">
            <p:oleObj spid="_x0000_s1028" name="Document" r:id="rId4" imgW="6984161" imgH="2003832" progId="Word.Document.12">
              <p:embed/>
            </p:oleObj>
          </a:graphicData>
        </a:graphic>
      </p:graphicFrame>
      <p:sp>
        <p:nvSpPr>
          <p:cNvPr id="13" name="Espace réservé de la date 12"/>
          <p:cNvSpPr>
            <a:spLocks noGrp="1"/>
          </p:cNvSpPr>
          <p:nvPr>
            <p:ph type="dt" sz="half" idx="10"/>
          </p:nvPr>
        </p:nvSpPr>
        <p:spPr/>
        <p:txBody>
          <a:bodyPr/>
          <a:lstStyle/>
          <a:p>
            <a:r>
              <a:rPr lang="fr-FR" smtClean="0"/>
              <a:t>18/12/2015</a:t>
            </a:r>
            <a:endParaRPr lang="en-US"/>
          </a:p>
        </p:txBody>
      </p:sp>
      <p:sp>
        <p:nvSpPr>
          <p:cNvPr id="14" name="Espace réservé du numéro de diapositive 13"/>
          <p:cNvSpPr>
            <a:spLocks noGrp="1"/>
          </p:cNvSpPr>
          <p:nvPr>
            <p:ph type="sldNum" sz="quarter" idx="12"/>
          </p:nvPr>
        </p:nvSpPr>
        <p:spPr/>
        <p:txBody>
          <a:bodyPr/>
          <a:lstStyle/>
          <a:p>
            <a:fld id="{8E46C19A-4C01-410B-9056-714434A762F6}" type="slidenum">
              <a:rPr lang="en-US" smtClean="0"/>
              <a:pPr/>
              <a:t>30</a:t>
            </a:fld>
            <a:endParaRPr lang="en-US"/>
          </a:p>
        </p:txBody>
      </p:sp>
      <p:sp>
        <p:nvSpPr>
          <p:cNvPr id="15" name="Espace réservé du pied de page 14"/>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2"/>
          <p:cNvGraphicFramePr>
            <a:graphicFrameLocks noChangeAspect="1"/>
          </p:cNvGraphicFramePr>
          <p:nvPr/>
        </p:nvGraphicFramePr>
        <p:xfrm>
          <a:off x="395288" y="1268760"/>
          <a:ext cx="8543925" cy="5335588"/>
        </p:xfrm>
        <a:graphic>
          <a:graphicData uri="http://schemas.openxmlformats.org/presentationml/2006/ole">
            <p:oleObj spid="_x0000_s4098" name="Document" r:id="rId3" imgW="5910921" imgH="3564488" progId="Word.Document.12">
              <p:embed/>
            </p:oleObj>
          </a:graphicData>
        </a:graphic>
      </p:graphicFrame>
      <p:sp>
        <p:nvSpPr>
          <p:cNvPr id="5" name="Titre 1"/>
          <p:cNvSpPr>
            <a:spLocks noGrp="1"/>
          </p:cNvSpPr>
          <p:nvPr>
            <p:ph type="title"/>
          </p:nvPr>
        </p:nvSpPr>
        <p:spPr>
          <a:xfrm>
            <a:off x="457200" y="620688"/>
            <a:ext cx="8229600" cy="796950"/>
          </a:xfrm>
        </p:spPr>
        <p:txBody>
          <a:bodyPr>
            <a:normAutofit/>
          </a:bodyPr>
          <a:lstStyle/>
          <a:p>
            <a:r>
              <a:rPr lang="fr-FR" sz="2400" b="1" dirty="0" smtClean="0"/>
              <a:t>FAISABILITÉ ÉCONOMIQUE </a:t>
            </a:r>
            <a:r>
              <a:rPr lang="fr-FR" sz="2400" dirty="0" smtClean="0"/>
              <a:t>(6)</a:t>
            </a:r>
            <a:endParaRPr lang="fr-FR" sz="2800" dirty="0"/>
          </a:p>
        </p:txBody>
      </p:sp>
      <p:sp>
        <p:nvSpPr>
          <p:cNvPr id="6" name="Espace réservé de la date 5"/>
          <p:cNvSpPr>
            <a:spLocks noGrp="1"/>
          </p:cNvSpPr>
          <p:nvPr>
            <p:ph type="dt" sz="half" idx="10"/>
          </p:nvPr>
        </p:nvSpPr>
        <p:spPr/>
        <p:txBody>
          <a:bodyPr/>
          <a:lstStyle/>
          <a:p>
            <a:r>
              <a:rPr lang="fr-FR" smtClean="0"/>
              <a:t>18/12/2015</a:t>
            </a:r>
            <a:endParaRPr lang="en-US"/>
          </a:p>
        </p:txBody>
      </p:sp>
      <p:sp>
        <p:nvSpPr>
          <p:cNvPr id="7" name="Espace réservé du numéro de diapositive 6"/>
          <p:cNvSpPr>
            <a:spLocks noGrp="1"/>
          </p:cNvSpPr>
          <p:nvPr>
            <p:ph type="sldNum" sz="quarter" idx="12"/>
          </p:nvPr>
        </p:nvSpPr>
        <p:spPr/>
        <p:txBody>
          <a:bodyPr/>
          <a:lstStyle/>
          <a:p>
            <a:fld id="{8E46C19A-4C01-410B-9056-714434A762F6}" type="slidenum">
              <a:rPr lang="en-US" smtClean="0"/>
              <a:pPr/>
              <a:t>31</a:t>
            </a:fld>
            <a:endParaRPr lang="en-US"/>
          </a:p>
        </p:txBody>
      </p:sp>
      <p:sp>
        <p:nvSpPr>
          <p:cNvPr id="8" name="Espace réservé du pied de page 7"/>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692696"/>
            <a:ext cx="8229600" cy="576064"/>
          </a:xfrm>
        </p:spPr>
        <p:txBody>
          <a:bodyPr>
            <a:normAutofit/>
          </a:bodyPr>
          <a:lstStyle/>
          <a:p>
            <a:r>
              <a:rPr lang="fr-FR" sz="2400" b="1" dirty="0" smtClean="0"/>
              <a:t>ANALYSE</a:t>
            </a:r>
            <a:endParaRPr lang="en-US" sz="2000" dirty="0"/>
          </a:p>
        </p:txBody>
      </p:sp>
      <p:graphicFrame>
        <p:nvGraphicFramePr>
          <p:cNvPr id="6146" name="Object 2"/>
          <p:cNvGraphicFramePr>
            <a:graphicFrameLocks noChangeAspect="1"/>
          </p:cNvGraphicFramePr>
          <p:nvPr/>
        </p:nvGraphicFramePr>
        <p:xfrm>
          <a:off x="463550" y="1757363"/>
          <a:ext cx="8324850" cy="4916487"/>
        </p:xfrm>
        <a:graphic>
          <a:graphicData uri="http://schemas.openxmlformats.org/presentationml/2006/ole">
            <p:oleObj spid="_x0000_s6146" name="Document" r:id="rId3" imgW="11128622" imgH="6578345" progId="Word.Document.12">
              <p:embed/>
            </p:oleObj>
          </a:graphicData>
        </a:graphic>
      </p:graphicFrame>
      <p:sp>
        <p:nvSpPr>
          <p:cNvPr id="5" name="ZoneTexte 4"/>
          <p:cNvSpPr txBox="1"/>
          <p:nvPr/>
        </p:nvSpPr>
        <p:spPr>
          <a:xfrm>
            <a:off x="2051720" y="1268760"/>
            <a:ext cx="5032468" cy="400110"/>
          </a:xfrm>
          <a:prstGeom prst="rect">
            <a:avLst/>
          </a:prstGeom>
          <a:noFill/>
        </p:spPr>
        <p:txBody>
          <a:bodyPr wrap="none" rtlCol="0">
            <a:spAutoFit/>
          </a:bodyPr>
          <a:lstStyle/>
          <a:p>
            <a:r>
              <a:rPr lang="fr-FR" sz="2000" b="1" dirty="0" smtClean="0"/>
              <a:t>Analyse de la faisabilité par la méthode SWOT</a:t>
            </a:r>
            <a:endParaRPr lang="fr-FR" sz="2000" b="1" dirty="0"/>
          </a:p>
        </p:txBody>
      </p:sp>
      <p:sp>
        <p:nvSpPr>
          <p:cNvPr id="6" name="Espace réservé de la date 5"/>
          <p:cNvSpPr>
            <a:spLocks noGrp="1"/>
          </p:cNvSpPr>
          <p:nvPr>
            <p:ph type="dt" sz="half" idx="10"/>
          </p:nvPr>
        </p:nvSpPr>
        <p:spPr/>
        <p:txBody>
          <a:bodyPr/>
          <a:lstStyle/>
          <a:p>
            <a:r>
              <a:rPr lang="fr-FR" smtClean="0"/>
              <a:t>18/12/2015</a:t>
            </a:r>
            <a:endParaRPr lang="en-US"/>
          </a:p>
        </p:txBody>
      </p:sp>
      <p:sp>
        <p:nvSpPr>
          <p:cNvPr id="7" name="Espace réservé du numéro de diapositive 6"/>
          <p:cNvSpPr>
            <a:spLocks noGrp="1"/>
          </p:cNvSpPr>
          <p:nvPr>
            <p:ph type="sldNum" sz="quarter" idx="12"/>
          </p:nvPr>
        </p:nvSpPr>
        <p:spPr/>
        <p:txBody>
          <a:bodyPr/>
          <a:lstStyle/>
          <a:p>
            <a:fld id="{8E46C19A-4C01-410B-9056-714434A762F6}" type="slidenum">
              <a:rPr lang="en-US" smtClean="0"/>
              <a:pPr/>
              <a:t>32</a:t>
            </a:fld>
            <a:endParaRPr lang="en-US"/>
          </a:p>
        </p:txBody>
      </p:sp>
      <p:sp>
        <p:nvSpPr>
          <p:cNvPr id="8" name="Espace réservé du pied de page 7"/>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pPr>
              <a:buFont typeface="Wingdings" pitchFamily="2" charset="2"/>
              <a:buChar char="ü"/>
            </a:pPr>
            <a:r>
              <a:rPr lang="fr-FR" dirty="0" smtClean="0"/>
              <a:t>La stratégie et la démarche proposées permettent de:</a:t>
            </a:r>
          </a:p>
          <a:p>
            <a:pPr marL="533400">
              <a:buFont typeface="Wingdings" pitchFamily="2" charset="2"/>
              <a:buChar char="§"/>
            </a:pPr>
            <a:r>
              <a:rPr lang="fr-FR" dirty="0" smtClean="0"/>
              <a:t> </a:t>
            </a:r>
            <a:r>
              <a:rPr lang="fr-FR" dirty="0" smtClean="0"/>
              <a:t>atténuer </a:t>
            </a:r>
            <a:r>
              <a:rPr lang="fr-FR" dirty="0" smtClean="0"/>
              <a:t>les faiblesses identifiées et se prémunir des menaces externes;</a:t>
            </a:r>
          </a:p>
          <a:p>
            <a:pPr marL="533400">
              <a:buFont typeface="Wingdings" pitchFamily="2" charset="2"/>
              <a:buChar char="§"/>
            </a:pPr>
            <a:r>
              <a:rPr lang="fr-FR" dirty="0" smtClean="0"/>
              <a:t>Consolider les forces et se développer sur les opportunités.</a:t>
            </a:r>
          </a:p>
          <a:p>
            <a:endParaRPr lang="fr-FR" dirty="0" smtClean="0"/>
          </a:p>
          <a:p>
            <a:endParaRPr lang="fr-FR" dirty="0"/>
          </a:p>
        </p:txBody>
      </p:sp>
      <p:sp>
        <p:nvSpPr>
          <p:cNvPr id="5" name="Titre 1"/>
          <p:cNvSpPr txBox="1">
            <a:spLocks/>
          </p:cNvSpPr>
          <p:nvPr/>
        </p:nvSpPr>
        <p:spPr>
          <a:xfrm>
            <a:off x="457200" y="692696"/>
            <a:ext cx="8229600" cy="724942"/>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tx1"/>
                </a:solidFill>
                <a:effectLst/>
                <a:uLnTx/>
                <a:uFillTx/>
                <a:latin typeface="+mj-lt"/>
                <a:ea typeface="+mj-ea"/>
                <a:cs typeface="+mj-cs"/>
              </a:rPr>
              <a:t>CONCLUSION (stratégie et démarche)</a:t>
            </a:r>
            <a:endParaRPr kumimoji="0" lang="fr-FR" sz="2800" b="1" i="0" u="none" strike="noStrike" kern="1200" cap="none" spc="0" normalizeH="0" baseline="0" noProof="0" dirty="0">
              <a:ln>
                <a:noFill/>
              </a:ln>
              <a:solidFill>
                <a:schemeClr val="tx1"/>
              </a:solidFill>
              <a:effectLst/>
              <a:uLnTx/>
              <a:uFillTx/>
              <a:latin typeface="+mj-lt"/>
              <a:ea typeface="+mj-ea"/>
              <a:cs typeface="+mj-cs"/>
            </a:endParaRPr>
          </a:p>
        </p:txBody>
      </p:sp>
      <p:sp>
        <p:nvSpPr>
          <p:cNvPr id="6" name="Espace réservé de la date 5"/>
          <p:cNvSpPr>
            <a:spLocks noGrp="1"/>
          </p:cNvSpPr>
          <p:nvPr>
            <p:ph type="dt" sz="half" idx="10"/>
          </p:nvPr>
        </p:nvSpPr>
        <p:spPr/>
        <p:txBody>
          <a:bodyPr/>
          <a:lstStyle/>
          <a:p>
            <a:r>
              <a:rPr lang="fr-FR" smtClean="0"/>
              <a:t>18/12/2015</a:t>
            </a:r>
            <a:endParaRPr lang="en-US"/>
          </a:p>
        </p:txBody>
      </p:sp>
      <p:sp>
        <p:nvSpPr>
          <p:cNvPr id="7" name="Espace réservé du numéro de diapositive 6"/>
          <p:cNvSpPr>
            <a:spLocks noGrp="1"/>
          </p:cNvSpPr>
          <p:nvPr>
            <p:ph type="sldNum" sz="quarter" idx="12"/>
          </p:nvPr>
        </p:nvSpPr>
        <p:spPr/>
        <p:txBody>
          <a:bodyPr/>
          <a:lstStyle/>
          <a:p>
            <a:fld id="{8E46C19A-4C01-410B-9056-714434A762F6}" type="slidenum">
              <a:rPr lang="en-US" smtClean="0"/>
              <a:pPr/>
              <a:t>33</a:t>
            </a:fld>
            <a:endParaRPr lang="en-US"/>
          </a:p>
        </p:txBody>
      </p:sp>
      <p:sp>
        <p:nvSpPr>
          <p:cNvPr id="8" name="Espace réservé du pied de page 7"/>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692696"/>
            <a:ext cx="8229600" cy="724942"/>
          </a:xfrm>
        </p:spPr>
        <p:txBody>
          <a:bodyPr>
            <a:normAutofit/>
          </a:bodyPr>
          <a:lstStyle/>
          <a:p>
            <a:r>
              <a:rPr lang="fr-FR" sz="2800" b="1" dirty="0" smtClean="0"/>
              <a:t>CONCLUSION</a:t>
            </a:r>
            <a:endParaRPr lang="fr-FR" sz="2800" b="1" dirty="0"/>
          </a:p>
        </p:txBody>
      </p:sp>
      <p:sp>
        <p:nvSpPr>
          <p:cNvPr id="3" name="Espace réservé du contenu 2"/>
          <p:cNvSpPr>
            <a:spLocks noGrp="1"/>
          </p:cNvSpPr>
          <p:nvPr>
            <p:ph idx="1"/>
          </p:nvPr>
        </p:nvSpPr>
        <p:spPr>
          <a:xfrm>
            <a:off x="251520" y="1600200"/>
            <a:ext cx="8496944" cy="4525963"/>
          </a:xfrm>
        </p:spPr>
        <p:txBody>
          <a:bodyPr/>
          <a:lstStyle/>
          <a:p>
            <a:pPr>
              <a:buFont typeface="Wingdings" pitchFamily="2" charset="2"/>
              <a:buChar char="ü"/>
            </a:pPr>
            <a:r>
              <a:rPr lang="fr-FR" dirty="0" smtClean="0"/>
              <a:t>Rappel du but recherché:</a:t>
            </a:r>
          </a:p>
          <a:p>
            <a:pPr marL="806450">
              <a:buFont typeface="Wingdings" pitchFamily="2" charset="2"/>
              <a:buChar char="§"/>
            </a:pPr>
            <a:r>
              <a:rPr lang="fr-FR" dirty="0" smtClean="0"/>
              <a:t>S’assurer de la bonne qualité et de la sécurité des IPV;</a:t>
            </a:r>
          </a:p>
          <a:p>
            <a:pPr marL="806450">
              <a:buFont typeface="Wingdings" pitchFamily="2" charset="2"/>
              <a:buChar char="§"/>
            </a:pPr>
            <a:r>
              <a:rPr lang="fr-FR" dirty="0" smtClean="0"/>
              <a:t>Réduire les délais des réceptions techniques;</a:t>
            </a:r>
          </a:p>
          <a:p>
            <a:pPr marL="806450">
              <a:buFont typeface="Wingdings" pitchFamily="2" charset="2"/>
              <a:buChar char="§"/>
            </a:pPr>
            <a:r>
              <a:rPr lang="fr-FR" dirty="0" smtClean="0"/>
              <a:t>Maintenir des coûts d’investissement qui favorisent le développement du secteur PV.</a:t>
            </a:r>
          </a:p>
          <a:p>
            <a:endParaRPr lang="fr-FR" dirty="0" smtClean="0"/>
          </a:p>
          <a:p>
            <a:endParaRPr lang="fr-FR" dirty="0"/>
          </a:p>
        </p:txBody>
      </p:sp>
      <p:sp>
        <p:nvSpPr>
          <p:cNvPr id="4" name="Espace réservé de la date 3"/>
          <p:cNvSpPr>
            <a:spLocks noGrp="1"/>
          </p:cNvSpPr>
          <p:nvPr>
            <p:ph type="dt" sz="half" idx="10"/>
          </p:nvPr>
        </p:nvSpPr>
        <p:spPr/>
        <p:txBody>
          <a:bodyPr/>
          <a:lstStyle/>
          <a:p>
            <a:r>
              <a:rPr lang="fr-FR" smtClean="0"/>
              <a:t>18/12/2015</a:t>
            </a:r>
            <a:endParaRPr lang="en-US"/>
          </a:p>
        </p:txBody>
      </p:sp>
      <p:sp>
        <p:nvSpPr>
          <p:cNvPr id="5" name="Espace réservé du numéro de diapositive 4"/>
          <p:cNvSpPr>
            <a:spLocks noGrp="1"/>
          </p:cNvSpPr>
          <p:nvPr>
            <p:ph type="sldNum" sz="quarter" idx="12"/>
          </p:nvPr>
        </p:nvSpPr>
        <p:spPr/>
        <p:txBody>
          <a:bodyPr/>
          <a:lstStyle/>
          <a:p>
            <a:fld id="{8E46C19A-4C01-410B-9056-714434A762F6}" type="slidenum">
              <a:rPr lang="en-US" smtClean="0"/>
              <a:pPr/>
              <a:t>34</a:t>
            </a:fld>
            <a:endParaRPr lang="en-US"/>
          </a:p>
        </p:txBody>
      </p:sp>
      <p:sp>
        <p:nvSpPr>
          <p:cNvPr id="6" name="Espace réservé du pied de page 5"/>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77500" lnSpcReduction="20000"/>
          </a:bodyPr>
          <a:lstStyle/>
          <a:p>
            <a:pPr marL="628650" algn="just">
              <a:buFont typeface="Wingdings" pitchFamily="2" charset="2"/>
              <a:buChar char="§"/>
            </a:pPr>
            <a:r>
              <a:rPr lang="fr-FR" dirty="0" smtClean="0"/>
              <a:t>Désigner un comité de pilotage pour assurer le suivi de mise en œuvre du projet d’externalisation et sa pérennisation future;</a:t>
            </a:r>
          </a:p>
          <a:p>
            <a:pPr marL="628650" algn="just">
              <a:buFont typeface="Wingdings" pitchFamily="2" charset="2"/>
              <a:buChar char="§"/>
            </a:pPr>
            <a:r>
              <a:rPr lang="fr-FR" dirty="0" smtClean="0"/>
              <a:t> Établir un cahier des charges complet et adéquat permettant , en outre, de combler les insuffisances du cadre réglementaire et normatif en vigueur;</a:t>
            </a:r>
          </a:p>
          <a:p>
            <a:pPr marL="628650" algn="just">
              <a:buFont typeface="Wingdings" pitchFamily="2" charset="2"/>
              <a:buChar char="§"/>
            </a:pPr>
            <a:r>
              <a:rPr lang="fr-FR" dirty="0" smtClean="0"/>
              <a:t>Mettre en place un système efficace de suivi de la qualité des prestations des bureaux de contrôle agréés; l’accréditation TUNAC pourra être une solution.</a:t>
            </a:r>
          </a:p>
          <a:p>
            <a:pPr marL="628650" algn="just">
              <a:buFont typeface="Wingdings" pitchFamily="2" charset="2"/>
              <a:buChar char="§"/>
            </a:pPr>
            <a:r>
              <a:rPr lang="fr-FR" dirty="0" smtClean="0"/>
              <a:t>Prévoir la formation d’un premier groupe de contrôleurs </a:t>
            </a:r>
            <a:r>
              <a:rPr lang="fr-FR" dirty="0" smtClean="0"/>
              <a:t>(exemple en Allemagne avec la collaboration </a:t>
            </a:r>
            <a:r>
              <a:rPr lang="fr-FR" dirty="0" smtClean="0"/>
              <a:t>GIZ) en attendant la réalisation de centres de formation dans le cadre du projet en cours (ANME/GIZ);</a:t>
            </a:r>
          </a:p>
          <a:p>
            <a:pPr marL="628650" algn="just">
              <a:buFont typeface="Wingdings" pitchFamily="2" charset="2"/>
              <a:buChar char="§"/>
            </a:pPr>
            <a:endParaRPr lang="fr-FR" dirty="0"/>
          </a:p>
        </p:txBody>
      </p:sp>
      <p:sp>
        <p:nvSpPr>
          <p:cNvPr id="5" name="Titre 1"/>
          <p:cNvSpPr>
            <a:spLocks noGrp="1"/>
          </p:cNvSpPr>
          <p:nvPr>
            <p:ph type="title"/>
          </p:nvPr>
        </p:nvSpPr>
        <p:spPr>
          <a:xfrm>
            <a:off x="457200" y="692696"/>
            <a:ext cx="8229600" cy="724942"/>
          </a:xfrm>
        </p:spPr>
        <p:txBody>
          <a:bodyPr>
            <a:normAutofit/>
          </a:bodyPr>
          <a:lstStyle/>
          <a:p>
            <a:pPr lvl="0">
              <a:defRPr/>
            </a:pPr>
            <a:r>
              <a:rPr lang="fr-FR" sz="2800" b="1" dirty="0" smtClean="0"/>
              <a:t>CONCLUSION (propositions 1)</a:t>
            </a:r>
            <a:endParaRPr lang="fr-FR" sz="2800" b="1" dirty="0"/>
          </a:p>
        </p:txBody>
      </p:sp>
      <p:sp>
        <p:nvSpPr>
          <p:cNvPr id="6" name="Espace réservé de la date 5"/>
          <p:cNvSpPr>
            <a:spLocks noGrp="1"/>
          </p:cNvSpPr>
          <p:nvPr>
            <p:ph type="dt" sz="half" idx="10"/>
          </p:nvPr>
        </p:nvSpPr>
        <p:spPr/>
        <p:txBody>
          <a:bodyPr/>
          <a:lstStyle/>
          <a:p>
            <a:r>
              <a:rPr lang="fr-FR" smtClean="0"/>
              <a:t>18/12/2015</a:t>
            </a:r>
            <a:endParaRPr lang="en-US"/>
          </a:p>
        </p:txBody>
      </p:sp>
      <p:sp>
        <p:nvSpPr>
          <p:cNvPr id="7" name="Espace réservé du numéro de diapositive 6"/>
          <p:cNvSpPr>
            <a:spLocks noGrp="1"/>
          </p:cNvSpPr>
          <p:nvPr>
            <p:ph type="sldNum" sz="quarter" idx="12"/>
          </p:nvPr>
        </p:nvSpPr>
        <p:spPr/>
        <p:txBody>
          <a:bodyPr/>
          <a:lstStyle/>
          <a:p>
            <a:fld id="{8E46C19A-4C01-410B-9056-714434A762F6}" type="slidenum">
              <a:rPr lang="en-US" smtClean="0"/>
              <a:pPr/>
              <a:t>35</a:t>
            </a:fld>
            <a:endParaRPr lang="en-US"/>
          </a:p>
        </p:txBody>
      </p:sp>
      <p:sp>
        <p:nvSpPr>
          <p:cNvPr id="8" name="Espace réservé du pied de page 7"/>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85794"/>
            <a:ext cx="8229600" cy="631844"/>
          </a:xfrm>
        </p:spPr>
        <p:txBody>
          <a:bodyPr>
            <a:normAutofit/>
          </a:bodyPr>
          <a:lstStyle/>
          <a:p>
            <a:r>
              <a:rPr lang="fr-FR" sz="2800" b="1" dirty="0" smtClean="0"/>
              <a:t>CONCLUSION (propositions 2)</a:t>
            </a:r>
            <a:endParaRPr lang="fr-FR" sz="2800" b="1" dirty="0"/>
          </a:p>
        </p:txBody>
      </p:sp>
      <p:sp>
        <p:nvSpPr>
          <p:cNvPr id="3" name="Espace réservé du contenu 2"/>
          <p:cNvSpPr>
            <a:spLocks noGrp="1"/>
          </p:cNvSpPr>
          <p:nvPr>
            <p:ph idx="1"/>
          </p:nvPr>
        </p:nvSpPr>
        <p:spPr/>
        <p:txBody>
          <a:bodyPr>
            <a:normAutofit fontScale="85000" lnSpcReduction="20000"/>
          </a:bodyPr>
          <a:lstStyle/>
          <a:p>
            <a:pPr marL="628650">
              <a:buFont typeface="Wingdings" pitchFamily="2" charset="2"/>
              <a:buChar char="§"/>
            </a:pPr>
            <a:r>
              <a:rPr lang="fr-FR" dirty="0" smtClean="0"/>
              <a:t>Étudier et fixer des tarifs  pour les IPV </a:t>
            </a:r>
            <a:r>
              <a:rPr lang="fr-FR" dirty="0" smtClean="0"/>
              <a:t>de puissance inférieure à </a:t>
            </a:r>
            <a:r>
              <a:rPr lang="fr-FR" dirty="0" smtClean="0"/>
              <a:t>60 kW qui permettent d’assurer des services de contrôle de qualité et maintenir le niveau des coûts d’investissement;</a:t>
            </a:r>
          </a:p>
          <a:p>
            <a:pPr marL="628650">
              <a:buFont typeface="Wingdings" pitchFamily="2" charset="2"/>
              <a:buChar char="§"/>
            </a:pPr>
            <a:r>
              <a:rPr lang="fr-FR" dirty="0" smtClean="0"/>
              <a:t>Contribuer à mettre en place une réglementation pour les installations électriques en général et photovoltaïques en particulier..</a:t>
            </a:r>
          </a:p>
          <a:p>
            <a:pPr marL="628650">
              <a:buFont typeface="Wingdings" pitchFamily="2" charset="2"/>
              <a:buChar char="§"/>
            </a:pPr>
            <a:r>
              <a:rPr lang="fr-FR" dirty="0" smtClean="0"/>
              <a:t>Procéder en première étape par une opération pilote dans la région de Tunis, Sousse et Sfax  et en seconde étape, généraliser le processus après les mises au point qui seront apportées à la suite de cette </a:t>
            </a:r>
            <a:r>
              <a:rPr lang="fr-FR" dirty="0" smtClean="0"/>
              <a:t>opération pilote.</a:t>
            </a:r>
            <a:endParaRPr lang="fr-FR" dirty="0"/>
          </a:p>
        </p:txBody>
      </p:sp>
      <p:sp>
        <p:nvSpPr>
          <p:cNvPr id="4" name="Espace réservé de la date 3"/>
          <p:cNvSpPr>
            <a:spLocks noGrp="1"/>
          </p:cNvSpPr>
          <p:nvPr>
            <p:ph type="dt" sz="half" idx="10"/>
          </p:nvPr>
        </p:nvSpPr>
        <p:spPr/>
        <p:txBody>
          <a:bodyPr/>
          <a:lstStyle/>
          <a:p>
            <a:r>
              <a:rPr lang="fr-FR" smtClean="0"/>
              <a:t>18/12/2015</a:t>
            </a:r>
            <a:endParaRPr lang="en-US" dirty="0"/>
          </a:p>
        </p:txBody>
      </p:sp>
      <p:sp>
        <p:nvSpPr>
          <p:cNvPr id="5" name="Espace réservé du pied de page 4"/>
          <p:cNvSpPr>
            <a:spLocks noGrp="1"/>
          </p:cNvSpPr>
          <p:nvPr>
            <p:ph type="ftr" sz="quarter" idx="11"/>
          </p:nvPr>
        </p:nvSpPr>
        <p:spPr/>
        <p:txBody>
          <a:bodyPr/>
          <a:lstStyle/>
          <a:p>
            <a:r>
              <a:rPr lang="fr-FR" smtClean="0"/>
              <a:t>Introduction des Bureaux de Contrôle dans le secteur des ER</a:t>
            </a:r>
            <a:endParaRPr lang="en-US" dirty="0"/>
          </a:p>
        </p:txBody>
      </p:sp>
      <p:sp>
        <p:nvSpPr>
          <p:cNvPr id="6" name="Espace réservé du numéro de diapositive 5"/>
          <p:cNvSpPr>
            <a:spLocks noGrp="1"/>
          </p:cNvSpPr>
          <p:nvPr>
            <p:ph type="sldNum" sz="quarter" idx="12"/>
          </p:nvPr>
        </p:nvSpPr>
        <p:spPr/>
        <p:txBody>
          <a:bodyPr/>
          <a:lstStyle/>
          <a:p>
            <a:fld id="{8E46C19A-4C01-410B-9056-714434A762F6}" type="slidenum">
              <a:rPr lang="en-US" smtClean="0"/>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642918"/>
            <a:ext cx="8229600" cy="774720"/>
          </a:xfrm>
        </p:spPr>
        <p:txBody>
          <a:bodyPr>
            <a:normAutofit/>
          </a:bodyPr>
          <a:lstStyle/>
          <a:p>
            <a:r>
              <a:rPr lang="fr-FR" sz="2800" b="1" dirty="0" smtClean="0"/>
              <a:t>Programme de mise en œuvre</a:t>
            </a:r>
            <a:endParaRPr lang="fr-FR" sz="2800" b="1" dirty="0"/>
          </a:p>
        </p:txBody>
      </p:sp>
      <p:sp>
        <p:nvSpPr>
          <p:cNvPr id="4" name="Espace réservé de la date 3"/>
          <p:cNvSpPr>
            <a:spLocks noGrp="1"/>
          </p:cNvSpPr>
          <p:nvPr>
            <p:ph type="dt" sz="half" idx="10"/>
          </p:nvPr>
        </p:nvSpPr>
        <p:spPr/>
        <p:txBody>
          <a:bodyPr/>
          <a:lstStyle/>
          <a:p>
            <a:r>
              <a:rPr lang="fr-FR" smtClean="0"/>
              <a:t>18/12/2015</a:t>
            </a:r>
            <a:endParaRPr lang="en-US" dirty="0"/>
          </a:p>
        </p:txBody>
      </p:sp>
      <p:sp>
        <p:nvSpPr>
          <p:cNvPr id="5" name="Espace réservé du pied de page 4"/>
          <p:cNvSpPr>
            <a:spLocks noGrp="1"/>
          </p:cNvSpPr>
          <p:nvPr>
            <p:ph type="ftr" sz="quarter" idx="11"/>
          </p:nvPr>
        </p:nvSpPr>
        <p:spPr/>
        <p:txBody>
          <a:bodyPr/>
          <a:lstStyle/>
          <a:p>
            <a:r>
              <a:rPr lang="fr-FR" smtClean="0"/>
              <a:t>Introduction des Bureaux de Contrôle dans le secteur des ER</a:t>
            </a:r>
            <a:endParaRPr lang="en-US" dirty="0"/>
          </a:p>
        </p:txBody>
      </p:sp>
      <p:sp>
        <p:nvSpPr>
          <p:cNvPr id="6" name="Espace réservé du numéro de diapositive 5"/>
          <p:cNvSpPr>
            <a:spLocks noGrp="1"/>
          </p:cNvSpPr>
          <p:nvPr>
            <p:ph type="sldNum" sz="quarter" idx="12"/>
          </p:nvPr>
        </p:nvSpPr>
        <p:spPr/>
        <p:txBody>
          <a:bodyPr/>
          <a:lstStyle/>
          <a:p>
            <a:fld id="{8E46C19A-4C01-410B-9056-714434A762F6}" type="slidenum">
              <a:rPr lang="en-US" smtClean="0"/>
              <a:pPr/>
              <a:t>37</a:t>
            </a:fld>
            <a:endParaRPr lang="en-US"/>
          </a:p>
        </p:txBody>
      </p:sp>
      <p:pic>
        <p:nvPicPr>
          <p:cNvPr id="50178" name="Picture 2"/>
          <p:cNvPicPr>
            <a:picLocks noChangeAspect="1" noChangeArrowheads="1"/>
          </p:cNvPicPr>
          <p:nvPr/>
        </p:nvPicPr>
        <p:blipFill>
          <a:blip r:embed="rId2" cstate="print"/>
          <a:srcRect/>
          <a:stretch>
            <a:fillRect/>
          </a:stretch>
        </p:blipFill>
        <p:spPr bwMode="auto">
          <a:xfrm>
            <a:off x="285720" y="1571612"/>
            <a:ext cx="8699825" cy="45720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857224" y="2714620"/>
            <a:ext cx="7376186" cy="707886"/>
          </a:xfrm>
          <a:prstGeom prst="rect">
            <a:avLst/>
          </a:prstGeom>
          <a:noFill/>
        </p:spPr>
        <p:txBody>
          <a:bodyPr wrap="none" rtlCol="0">
            <a:spAutoFit/>
          </a:bodyPr>
          <a:lstStyle/>
          <a:p>
            <a:r>
              <a:rPr lang="fr-FR" sz="4000" b="1" dirty="0" smtClean="0"/>
              <a:t>MERCI  POUR  VOTRE  ATTENTION</a:t>
            </a:r>
            <a:endParaRPr lang="fr-FR" sz="4000" b="1" dirty="0"/>
          </a:p>
        </p:txBody>
      </p:sp>
      <p:sp>
        <p:nvSpPr>
          <p:cNvPr id="3" name="Espace réservé de la date 2"/>
          <p:cNvSpPr>
            <a:spLocks noGrp="1"/>
          </p:cNvSpPr>
          <p:nvPr>
            <p:ph type="dt" sz="half" idx="10"/>
          </p:nvPr>
        </p:nvSpPr>
        <p:spPr/>
        <p:txBody>
          <a:bodyPr/>
          <a:lstStyle/>
          <a:p>
            <a:r>
              <a:rPr lang="fr-FR" smtClean="0"/>
              <a:t>18/12/2015</a:t>
            </a:r>
            <a:endParaRPr lang="en-US"/>
          </a:p>
        </p:txBody>
      </p:sp>
      <p:sp>
        <p:nvSpPr>
          <p:cNvPr id="5" name="Espace réservé du numéro de diapositive 4"/>
          <p:cNvSpPr>
            <a:spLocks noGrp="1"/>
          </p:cNvSpPr>
          <p:nvPr>
            <p:ph type="sldNum" sz="quarter" idx="12"/>
          </p:nvPr>
        </p:nvSpPr>
        <p:spPr/>
        <p:txBody>
          <a:bodyPr/>
          <a:lstStyle/>
          <a:p>
            <a:fld id="{8E46C19A-4C01-410B-9056-714434A762F6}" type="slidenum">
              <a:rPr lang="en-US" smtClean="0"/>
              <a:pPr/>
              <a:t>38</a:t>
            </a:fld>
            <a:endParaRPr lang="en-US"/>
          </a:p>
        </p:txBody>
      </p:sp>
      <p:sp>
        <p:nvSpPr>
          <p:cNvPr id="6" name="Espace réservé du pied de page 5"/>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Espace réservé du contenu 5"/>
          <p:cNvGraphicFramePr>
            <a:graphicFrameLocks noGrp="1"/>
          </p:cNvGraphicFramePr>
          <p:nvPr>
            <p:ph idx="1"/>
          </p:nvPr>
        </p:nvGraphicFramePr>
        <p:xfrm>
          <a:off x="467544" y="1268760"/>
          <a:ext cx="8229600" cy="3696055"/>
        </p:xfrm>
        <a:graphic>
          <a:graphicData uri="http://schemas.openxmlformats.org/drawingml/2006/table">
            <a:tbl>
              <a:tblPr firstRow="1" bandRow="1">
                <a:tableStyleId>{5C22544A-7EE6-4342-B048-85BDC9FD1C3A}</a:tableStyleId>
              </a:tblPr>
              <a:tblGrid>
                <a:gridCol w="4032448"/>
                <a:gridCol w="1800200"/>
                <a:gridCol w="2396952"/>
              </a:tblGrid>
              <a:tr h="792085">
                <a:tc gridSpan="3">
                  <a:txBody>
                    <a:bodyPr/>
                    <a:lstStyle/>
                    <a:p>
                      <a:pPr algn="ctr"/>
                      <a:r>
                        <a:rPr lang="en-US" dirty="0" smtClean="0"/>
                        <a:t>HYPOTHESES DE L’ETUDE</a:t>
                      </a:r>
                      <a:endParaRPr lang="en-US" dirty="0"/>
                    </a:p>
                  </a:txBody>
                  <a:tcPr anchor="ctr"/>
                </a:tc>
                <a:tc hMerge="1">
                  <a:txBody>
                    <a:bodyPr/>
                    <a:lstStyle/>
                    <a:p>
                      <a:endParaRPr lang="en-US" dirty="0"/>
                    </a:p>
                  </a:txBody>
                  <a:tcPr/>
                </a:tc>
                <a:tc hMerge="1">
                  <a:txBody>
                    <a:bodyPr/>
                    <a:lstStyle/>
                    <a:p>
                      <a:endParaRPr lang="en-US" dirty="0"/>
                    </a:p>
                  </a:txBody>
                  <a:tcPr/>
                </a:tc>
              </a:tr>
              <a:tr h="483995">
                <a:tc rowSpan="2">
                  <a:txBody>
                    <a:bodyPr/>
                    <a:lstStyle/>
                    <a:p>
                      <a:r>
                        <a:rPr lang="fr-FR" noProof="0" smtClean="0"/>
                        <a:t>Puissance</a:t>
                      </a:r>
                      <a:r>
                        <a:rPr lang="fr-FR" baseline="0" noProof="0" smtClean="0"/>
                        <a:t> moyenne / installation</a:t>
                      </a:r>
                      <a:endParaRPr lang="fr-FR" noProof="0"/>
                    </a:p>
                  </a:txBody>
                  <a:tcPr anchor="ctr"/>
                </a:tc>
                <a:tc>
                  <a:txBody>
                    <a:bodyPr/>
                    <a:lstStyle/>
                    <a:p>
                      <a:r>
                        <a:rPr lang="en-US" dirty="0" smtClean="0"/>
                        <a:t>PROSOL</a:t>
                      </a:r>
                      <a:endParaRPr lang="en-US" dirty="0"/>
                    </a:p>
                  </a:txBody>
                  <a:tcPr/>
                </a:tc>
                <a:tc>
                  <a:txBody>
                    <a:bodyPr/>
                    <a:lstStyle/>
                    <a:p>
                      <a:r>
                        <a:rPr lang="en-US" dirty="0" smtClean="0"/>
                        <a:t>3 </a:t>
                      </a:r>
                      <a:r>
                        <a:rPr lang="en-US" dirty="0" err="1" smtClean="0"/>
                        <a:t>kWc</a:t>
                      </a:r>
                      <a:endParaRPr lang="en-US" dirty="0"/>
                    </a:p>
                  </a:txBody>
                  <a:tcPr/>
                </a:tc>
              </a:tr>
              <a:tr h="483995">
                <a:tc vMerge="1">
                  <a:txBody>
                    <a:bodyPr/>
                    <a:lstStyle/>
                    <a:p>
                      <a:endParaRPr lang="en-US" dirty="0"/>
                    </a:p>
                  </a:txBody>
                  <a:tcPr/>
                </a:tc>
                <a:tc>
                  <a:txBody>
                    <a:bodyPr/>
                    <a:lstStyle/>
                    <a:p>
                      <a:r>
                        <a:rPr lang="en-US" dirty="0" smtClean="0"/>
                        <a:t>Hors PROSOL</a:t>
                      </a:r>
                      <a:r>
                        <a:rPr lang="en-US" baseline="0" dirty="0" smtClean="0"/>
                        <a:t> </a:t>
                      </a:r>
                      <a:endParaRPr lang="en-US" dirty="0"/>
                    </a:p>
                  </a:txBody>
                  <a:tcPr/>
                </a:tc>
                <a:tc>
                  <a:txBody>
                    <a:bodyPr/>
                    <a:lstStyle/>
                    <a:p>
                      <a:r>
                        <a:rPr lang="en-US" dirty="0" smtClean="0"/>
                        <a:t>5 </a:t>
                      </a:r>
                      <a:r>
                        <a:rPr lang="en-US" dirty="0" err="1" smtClean="0"/>
                        <a:t>kWc</a:t>
                      </a:r>
                      <a:endParaRPr lang="en-US" dirty="0"/>
                    </a:p>
                  </a:txBody>
                  <a:tcPr/>
                </a:tc>
              </a:tr>
              <a:tr h="483995">
                <a:tc rowSpan="2">
                  <a:txBody>
                    <a:bodyPr/>
                    <a:lstStyle/>
                    <a:p>
                      <a:r>
                        <a:rPr lang="fr-FR" noProof="0" smtClean="0"/>
                        <a:t>Nombre jour</a:t>
                      </a:r>
                      <a:r>
                        <a:rPr lang="fr-FR" baseline="0" noProof="0" smtClean="0"/>
                        <a:t> de contrôle par installation</a:t>
                      </a:r>
                      <a:endParaRPr lang="fr-FR" noProof="0"/>
                    </a:p>
                  </a:txBody>
                  <a:tcPr/>
                </a:tc>
                <a:tc>
                  <a:txBody>
                    <a:bodyPr/>
                    <a:lstStyle/>
                    <a:p>
                      <a:r>
                        <a:rPr lang="en-US" dirty="0" smtClean="0"/>
                        <a:t>PROSOL</a:t>
                      </a:r>
                      <a:endParaRPr lang="en-US" dirty="0"/>
                    </a:p>
                  </a:txBody>
                  <a:tcPr/>
                </a:tc>
                <a:tc>
                  <a:txBody>
                    <a:bodyPr/>
                    <a:lstStyle/>
                    <a:p>
                      <a:r>
                        <a:rPr lang="en-US" dirty="0" smtClean="0"/>
                        <a:t>1 </a:t>
                      </a:r>
                      <a:r>
                        <a:rPr lang="en-US" dirty="0" err="1" smtClean="0"/>
                        <a:t>jrs</a:t>
                      </a:r>
                      <a:endParaRPr lang="en-US" dirty="0"/>
                    </a:p>
                  </a:txBody>
                  <a:tcPr/>
                </a:tc>
              </a:tr>
              <a:tr h="483995">
                <a:tc vMerge="1">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Hors PROSOL</a:t>
                      </a:r>
                    </a:p>
                  </a:txBody>
                  <a:tcPr/>
                </a:tc>
                <a:tc>
                  <a:txBody>
                    <a:bodyPr/>
                    <a:lstStyle/>
                    <a:p>
                      <a:r>
                        <a:rPr lang="en-US" dirty="0" smtClean="0"/>
                        <a:t>2 </a:t>
                      </a:r>
                      <a:r>
                        <a:rPr lang="en-US" dirty="0" err="1" smtClean="0"/>
                        <a:t>jrs</a:t>
                      </a:r>
                      <a:endParaRPr lang="en-US" dirty="0" smtClean="0"/>
                    </a:p>
                  </a:txBody>
                  <a:tcPr/>
                </a:tc>
              </a:tr>
              <a:tr h="483995">
                <a:tc>
                  <a:txBody>
                    <a:bodyPr/>
                    <a:lstStyle/>
                    <a:p>
                      <a:r>
                        <a:rPr lang="fr-FR" noProof="0" smtClean="0"/>
                        <a:t>Nombre</a:t>
                      </a:r>
                      <a:r>
                        <a:rPr lang="fr-FR" baseline="0" noProof="0" smtClean="0"/>
                        <a:t> de jours travaillés/contôleur/an</a:t>
                      </a:r>
                      <a:endParaRPr lang="fr-FR" noProof="0"/>
                    </a:p>
                  </a:txBody>
                  <a:tcPr/>
                </a:tc>
                <a:tc>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200 </a:t>
                      </a:r>
                      <a:r>
                        <a:rPr lang="en-US" dirty="0" err="1" smtClean="0"/>
                        <a:t>jrs</a:t>
                      </a:r>
                      <a:endParaRPr lang="en-US" dirty="0" smtClean="0"/>
                    </a:p>
                  </a:txBody>
                  <a:tcPr/>
                </a:tc>
              </a:tr>
              <a:tr h="483995">
                <a:tc>
                  <a:txBody>
                    <a:bodyPr/>
                    <a:lstStyle/>
                    <a:p>
                      <a:r>
                        <a:rPr lang="fr-FR" noProof="0" dirty="0" smtClean="0"/>
                        <a:t>Charge</a:t>
                      </a:r>
                      <a:r>
                        <a:rPr lang="fr-FR" baseline="0" noProof="0" dirty="0" smtClean="0"/>
                        <a:t> salariale mensuelle/contrôleur</a:t>
                      </a:r>
                      <a:endParaRPr lang="fr-FR" noProof="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txBody>
                  <a:tcPr/>
                </a:tc>
                <a:tc>
                  <a:txBody>
                    <a:bodyPr/>
                    <a:lstStyle/>
                    <a:p>
                      <a:r>
                        <a:rPr lang="en-US" dirty="0" smtClean="0"/>
                        <a:t>4000 DT</a:t>
                      </a:r>
                    </a:p>
                  </a:txBody>
                  <a:tcPr/>
                </a:tc>
              </a:tr>
            </a:tbl>
          </a:graphicData>
        </a:graphic>
      </p:graphicFrame>
      <p:sp>
        <p:nvSpPr>
          <p:cNvPr id="7" name="Espace réservé de la date 6"/>
          <p:cNvSpPr>
            <a:spLocks noGrp="1"/>
          </p:cNvSpPr>
          <p:nvPr>
            <p:ph type="dt" sz="half" idx="10"/>
          </p:nvPr>
        </p:nvSpPr>
        <p:spPr/>
        <p:txBody>
          <a:bodyPr/>
          <a:lstStyle/>
          <a:p>
            <a:r>
              <a:rPr lang="fr-FR" smtClean="0"/>
              <a:t>18/12/2015</a:t>
            </a:r>
            <a:endParaRPr lang="en-US"/>
          </a:p>
        </p:txBody>
      </p:sp>
      <p:sp>
        <p:nvSpPr>
          <p:cNvPr id="8" name="Espace réservé du numéro de diapositive 7"/>
          <p:cNvSpPr>
            <a:spLocks noGrp="1"/>
          </p:cNvSpPr>
          <p:nvPr>
            <p:ph type="sldNum" sz="quarter" idx="12"/>
          </p:nvPr>
        </p:nvSpPr>
        <p:spPr/>
        <p:txBody>
          <a:bodyPr/>
          <a:lstStyle/>
          <a:p>
            <a:fld id="{8E46C19A-4C01-410B-9056-714434A762F6}" type="slidenum">
              <a:rPr lang="en-US" smtClean="0"/>
              <a:pPr/>
              <a:t>39</a:t>
            </a:fld>
            <a:endParaRPr lang="en-US"/>
          </a:p>
        </p:txBody>
      </p:sp>
      <p:sp>
        <p:nvSpPr>
          <p:cNvPr id="9" name="Espace réservé du pied de page 8"/>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p:cNvSpPr>
          <p:nvPr/>
        </p:nvSpPr>
        <p:spPr>
          <a:xfrm>
            <a:off x="457200" y="642926"/>
            <a:ext cx="8229600" cy="114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OBJECTIFS DE L’ETUDE</a:t>
            </a:r>
          </a:p>
        </p:txBody>
      </p:sp>
      <p:sp>
        <p:nvSpPr>
          <p:cNvPr id="3" name="Espace réservé du contenu 2"/>
          <p:cNvSpPr txBox="1">
            <a:spLocks/>
          </p:cNvSpPr>
          <p:nvPr/>
        </p:nvSpPr>
        <p:spPr>
          <a:xfrm>
            <a:off x="457200" y="2000240"/>
            <a:ext cx="8258204" cy="4125923"/>
          </a:xfrm>
          <a:prstGeom prst="rect">
            <a:avLst/>
          </a:prstGeom>
        </p:spPr>
        <p:txBody>
          <a:bodyPr>
            <a:normAutofit/>
          </a:bodyPr>
          <a:lstStyle/>
          <a:p>
            <a:pPr marL="342900" marR="0" lvl="0" indent="-342900" algn="just" defTabSz="914400" rtl="0" eaLnBrk="1" fontAlgn="auto" latinLnBrk="0" hangingPunct="1">
              <a:lnSpc>
                <a:spcPct val="100000"/>
              </a:lnSpc>
              <a:spcBef>
                <a:spcPct val="20000"/>
              </a:spcBef>
              <a:spcAft>
                <a:spcPts val="1800"/>
              </a:spcAft>
              <a:buClrTx/>
              <a:buSzTx/>
              <a:buFont typeface="Arial" pitchFamily="34" charset="0"/>
              <a:buChar char="•"/>
              <a:tabLst/>
              <a:defRPr/>
            </a:pPr>
            <a:r>
              <a:rPr kumimoji="0" lang="fr-FR" sz="2800" b="0" i="0" u="none" strike="noStrike" kern="1200" cap="none" spc="0" normalizeH="0" baseline="0" noProof="0" dirty="0" smtClean="0">
                <a:ln>
                  <a:noFill/>
                </a:ln>
                <a:solidFill>
                  <a:schemeClr val="tx1"/>
                </a:solidFill>
                <a:effectLst/>
                <a:uLnTx/>
                <a:uFillTx/>
                <a:latin typeface="+mn-lt"/>
                <a:ea typeface="+mn-ea"/>
                <a:cs typeface="+mn-cs"/>
              </a:rPr>
              <a:t>Étudier</a:t>
            </a:r>
            <a:r>
              <a:rPr kumimoji="0" lang="fr-FR" sz="2800" b="0" i="0" u="none" strike="noStrike" kern="1200" cap="none" spc="0" normalizeH="0" noProof="0" dirty="0" smtClean="0">
                <a:ln>
                  <a:noFill/>
                </a:ln>
                <a:solidFill>
                  <a:schemeClr val="tx1"/>
                </a:solidFill>
                <a:effectLst/>
                <a:uLnTx/>
                <a:uFillTx/>
                <a:latin typeface="+mn-lt"/>
                <a:ea typeface="+mn-ea"/>
                <a:cs typeface="+mn-cs"/>
              </a:rPr>
              <a:t> la faisabilité de l’introduction des Bureaux de Contrôle pour le contrôle  technique des installations PV;</a:t>
            </a:r>
          </a:p>
          <a:p>
            <a:pPr marL="342900" marR="0" lvl="0" indent="-342900" algn="just" defTabSz="914400" rtl="0" eaLnBrk="1" fontAlgn="auto" latinLnBrk="0" hangingPunct="1">
              <a:lnSpc>
                <a:spcPct val="100000"/>
              </a:lnSpc>
              <a:spcBef>
                <a:spcPct val="20000"/>
              </a:spcBef>
              <a:spcAft>
                <a:spcPts val="1800"/>
              </a:spcAft>
              <a:buClrTx/>
              <a:buSzTx/>
              <a:buFont typeface="Arial" pitchFamily="34" charset="0"/>
              <a:buChar char="•"/>
              <a:tabLst/>
              <a:defRPr/>
            </a:pPr>
            <a:r>
              <a:rPr lang="fr-FR" sz="2800" dirty="0" smtClean="0"/>
              <a:t>Définir les conditions nécessaires pour l’introduction des Bureaux de Contrôle;</a:t>
            </a:r>
          </a:p>
          <a:p>
            <a:pPr marL="342900" marR="0" lvl="0" indent="-342900" algn="just" defTabSz="914400" rtl="0" eaLnBrk="1" fontAlgn="auto" latinLnBrk="0" hangingPunct="1">
              <a:lnSpc>
                <a:spcPct val="100000"/>
              </a:lnSpc>
              <a:spcBef>
                <a:spcPct val="20000"/>
              </a:spcBef>
              <a:spcAft>
                <a:spcPts val="1800"/>
              </a:spcAft>
              <a:buClrTx/>
              <a:buSzTx/>
              <a:buFont typeface="Arial" pitchFamily="34" charset="0"/>
              <a:buChar char="•"/>
              <a:tabLst/>
              <a:defRPr/>
            </a:pPr>
            <a:r>
              <a:rPr kumimoji="0" lang="fr-FR" sz="2800" b="0" i="0" u="none" strike="noStrike" kern="1200" cap="none" spc="0" normalizeH="0" noProof="0" dirty="0" smtClean="0">
                <a:ln>
                  <a:noFill/>
                </a:ln>
                <a:solidFill>
                  <a:schemeClr val="tx1"/>
                </a:solidFill>
                <a:effectLst/>
                <a:uLnTx/>
                <a:uFillTx/>
                <a:latin typeface="+mn-lt"/>
                <a:ea typeface="+mn-ea"/>
                <a:cs typeface="+mn-cs"/>
              </a:rPr>
              <a:t>Proposer un plan de mise en place du processus.</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 name="Espace réservé de la date 3"/>
          <p:cNvSpPr>
            <a:spLocks noGrp="1"/>
          </p:cNvSpPr>
          <p:nvPr>
            <p:ph type="dt" sz="half" idx="10"/>
          </p:nvPr>
        </p:nvSpPr>
        <p:spPr/>
        <p:txBody>
          <a:bodyPr/>
          <a:lstStyle/>
          <a:p>
            <a:r>
              <a:rPr lang="fr-FR" smtClean="0"/>
              <a:t>18/12/2015</a:t>
            </a:r>
            <a:endParaRPr lang="en-US"/>
          </a:p>
        </p:txBody>
      </p:sp>
      <p:sp>
        <p:nvSpPr>
          <p:cNvPr id="5" name="Espace réservé du numéro de diapositive 4"/>
          <p:cNvSpPr>
            <a:spLocks noGrp="1"/>
          </p:cNvSpPr>
          <p:nvPr>
            <p:ph type="sldNum" sz="quarter" idx="12"/>
          </p:nvPr>
        </p:nvSpPr>
        <p:spPr/>
        <p:txBody>
          <a:bodyPr/>
          <a:lstStyle/>
          <a:p>
            <a:fld id="{8E46C19A-4C01-410B-9056-714434A762F6}" type="slidenum">
              <a:rPr lang="en-US" smtClean="0"/>
              <a:pPr/>
              <a:t>4</a:t>
            </a:fld>
            <a:endParaRPr lang="en-US"/>
          </a:p>
        </p:txBody>
      </p:sp>
      <p:sp>
        <p:nvSpPr>
          <p:cNvPr id="6" name="Espace réservé du pied de page 5"/>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600200"/>
            <a:ext cx="8229600" cy="4781128"/>
          </a:xfrm>
        </p:spPr>
        <p:txBody>
          <a:bodyPr>
            <a:normAutofit/>
          </a:bodyPr>
          <a:lstStyle/>
          <a:p>
            <a:pPr indent="12700">
              <a:buNone/>
            </a:pPr>
            <a:r>
              <a:rPr lang="fr-FR" sz="2400" b="1" dirty="0" smtClean="0"/>
              <a:t>Le coût total des prestations de contrôle par an serait, pour l’année 2016, de :</a:t>
            </a:r>
          </a:p>
          <a:p>
            <a:pPr>
              <a:buNone/>
            </a:pPr>
            <a:endParaRPr lang="fr-FR" sz="2000" dirty="0" smtClean="0"/>
          </a:p>
        </p:txBody>
      </p:sp>
      <p:graphicFrame>
        <p:nvGraphicFramePr>
          <p:cNvPr id="5" name="Tableau 4"/>
          <p:cNvGraphicFramePr>
            <a:graphicFrameLocks noGrp="1"/>
          </p:cNvGraphicFramePr>
          <p:nvPr/>
        </p:nvGraphicFramePr>
        <p:xfrm>
          <a:off x="971600" y="2420888"/>
          <a:ext cx="7344816" cy="1616576"/>
        </p:xfrm>
        <a:graphic>
          <a:graphicData uri="http://schemas.openxmlformats.org/drawingml/2006/table">
            <a:tbl>
              <a:tblPr firstRow="1" bandRow="1">
                <a:tableStyleId>{5C22544A-7EE6-4342-B048-85BDC9FD1C3A}</a:tableStyleId>
              </a:tblPr>
              <a:tblGrid>
                <a:gridCol w="3672408"/>
                <a:gridCol w="3672408"/>
              </a:tblGrid>
              <a:tr h="504056">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dirty="0" smtClean="0"/>
                        <a:t>Hypothèse tendancielle :</a:t>
                      </a:r>
                    </a:p>
                  </a:txBody>
                  <a:tcPr/>
                </a:tc>
                <a:tc hMerge="1">
                  <a:txBody>
                    <a:bodyPr/>
                    <a:lstStyle/>
                    <a:p>
                      <a:endParaRPr lang="en-US" dirty="0"/>
                    </a:p>
                  </a:txBody>
                  <a:tcPr/>
                </a:tc>
              </a:tr>
              <a:tr h="370840">
                <a:tc>
                  <a:txBody>
                    <a:bodyPr/>
                    <a:lstStyle/>
                    <a:p>
                      <a:r>
                        <a:rPr lang="en-US" dirty="0" smtClean="0"/>
                        <a:t>Installations PROSOL</a:t>
                      </a:r>
                      <a:endParaRPr lang="en-US" dirty="0"/>
                    </a:p>
                  </a:txBody>
                  <a:tcPr/>
                </a:tc>
                <a:tc>
                  <a:txBody>
                    <a:bodyPr/>
                    <a:lstStyle/>
                    <a:p>
                      <a:pPr lvl="0" algn="r">
                        <a:tabLst>
                          <a:tab pos="2784475" algn="l"/>
                        </a:tabLst>
                      </a:pPr>
                      <a:r>
                        <a:rPr lang="en-US" dirty="0" smtClean="0"/>
                        <a:t>541 000</a:t>
                      </a:r>
                      <a:endParaRPr lang="en-US" dirty="0"/>
                    </a:p>
                  </a:txBody>
                  <a:tcPr/>
                </a:tc>
              </a:tr>
              <a:tr h="370840">
                <a:tc>
                  <a:txBody>
                    <a:bodyPr/>
                    <a:lstStyle/>
                    <a:p>
                      <a:r>
                        <a:rPr lang="en-US" dirty="0" smtClean="0"/>
                        <a:t>Installations Hors PROSOL</a:t>
                      </a:r>
                      <a:endParaRPr lang="en-US" dirty="0"/>
                    </a:p>
                  </a:txBody>
                  <a:tcPr/>
                </a:tc>
                <a:tc>
                  <a:txBody>
                    <a:bodyPr/>
                    <a:lstStyle/>
                    <a:p>
                      <a:pPr marL="0" indent="1588" algn="r" defTabSz="273050"/>
                      <a:r>
                        <a:rPr lang="en-US" dirty="0" smtClean="0"/>
                        <a:t>823 250</a:t>
                      </a:r>
                      <a:endParaRPr lang="en-US" dirty="0"/>
                    </a:p>
                  </a:txBody>
                  <a:tcPr/>
                </a:tc>
              </a:tr>
              <a:tr h="370840">
                <a:tc>
                  <a:txBody>
                    <a:bodyPr/>
                    <a:lstStyle/>
                    <a:p>
                      <a:r>
                        <a:rPr lang="en-US" dirty="0" smtClean="0"/>
                        <a:t>Total</a:t>
                      </a:r>
                      <a:endParaRPr lang="en-US" dirty="0"/>
                    </a:p>
                  </a:txBody>
                  <a:tcPr/>
                </a:tc>
                <a:tc>
                  <a:txBody>
                    <a:bodyPr/>
                    <a:lstStyle/>
                    <a:p>
                      <a:pPr algn="r"/>
                      <a:r>
                        <a:rPr lang="en-US" dirty="0" smtClean="0"/>
                        <a:t>1 364 250</a:t>
                      </a:r>
                      <a:endParaRPr lang="en-US" dirty="0"/>
                    </a:p>
                  </a:txBody>
                  <a:tcPr/>
                </a:tc>
              </a:tr>
            </a:tbl>
          </a:graphicData>
        </a:graphic>
      </p:graphicFrame>
      <p:graphicFrame>
        <p:nvGraphicFramePr>
          <p:cNvPr id="6" name="Tableau 5"/>
          <p:cNvGraphicFramePr>
            <a:graphicFrameLocks noGrp="1"/>
          </p:cNvGraphicFramePr>
          <p:nvPr/>
        </p:nvGraphicFramePr>
        <p:xfrm>
          <a:off x="971600" y="4365104"/>
          <a:ext cx="7344816" cy="1616576"/>
        </p:xfrm>
        <a:graphic>
          <a:graphicData uri="http://schemas.openxmlformats.org/drawingml/2006/table">
            <a:tbl>
              <a:tblPr firstRow="1" bandRow="1">
                <a:tableStyleId>{5C22544A-7EE6-4342-B048-85BDC9FD1C3A}</a:tableStyleId>
              </a:tblPr>
              <a:tblGrid>
                <a:gridCol w="3672408"/>
                <a:gridCol w="3672408"/>
              </a:tblGrid>
              <a:tr h="504056">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dirty="0" smtClean="0"/>
                        <a:t>Hypothèse Plan Solaire Tunisien:</a:t>
                      </a:r>
                    </a:p>
                  </a:txBody>
                  <a:tcPr/>
                </a:tc>
                <a:tc hMerge="1">
                  <a:txBody>
                    <a:bodyPr/>
                    <a:lstStyle/>
                    <a:p>
                      <a:endParaRPr lang="en-US" dirty="0"/>
                    </a:p>
                  </a:txBody>
                  <a:tcPr/>
                </a:tc>
              </a:tr>
              <a:tr h="370840">
                <a:tc>
                  <a:txBody>
                    <a:bodyPr/>
                    <a:lstStyle/>
                    <a:p>
                      <a:r>
                        <a:rPr lang="en-US" dirty="0" smtClean="0"/>
                        <a:t>Installations PROSOL</a:t>
                      </a:r>
                      <a:endParaRPr lang="en-US" dirty="0"/>
                    </a:p>
                  </a:txBody>
                  <a:tcPr/>
                </a:tc>
                <a:tc>
                  <a:txBody>
                    <a:bodyPr/>
                    <a:lstStyle/>
                    <a:p>
                      <a:pPr lvl="0" algn="r">
                        <a:tabLst>
                          <a:tab pos="2238375" algn="l"/>
                          <a:tab pos="2333625" algn="l"/>
                        </a:tabLst>
                      </a:pPr>
                      <a:r>
                        <a:rPr lang="en-US" dirty="0" smtClean="0"/>
                        <a:t>1 108 250</a:t>
                      </a:r>
                      <a:endParaRPr lang="en-US" dirty="0"/>
                    </a:p>
                  </a:txBody>
                  <a:tcPr/>
                </a:tc>
              </a:tr>
              <a:tr h="370840">
                <a:tc>
                  <a:txBody>
                    <a:bodyPr/>
                    <a:lstStyle/>
                    <a:p>
                      <a:r>
                        <a:rPr lang="en-US" dirty="0" smtClean="0"/>
                        <a:t>Installations Hors PROSOL</a:t>
                      </a:r>
                      <a:endParaRPr lang="en-US" dirty="0"/>
                    </a:p>
                  </a:txBody>
                  <a:tcPr/>
                </a:tc>
                <a:tc>
                  <a:txBody>
                    <a:bodyPr/>
                    <a:lstStyle/>
                    <a:p>
                      <a:pPr algn="r"/>
                      <a:r>
                        <a:rPr lang="en-US" dirty="0" smtClean="0"/>
                        <a:t>1 200 000</a:t>
                      </a:r>
                      <a:endParaRPr lang="en-US" dirty="0"/>
                    </a:p>
                  </a:txBody>
                  <a:tcPr/>
                </a:tc>
              </a:tr>
              <a:tr h="370840">
                <a:tc>
                  <a:txBody>
                    <a:bodyPr/>
                    <a:lstStyle/>
                    <a:p>
                      <a:r>
                        <a:rPr lang="en-US" dirty="0" smtClean="0"/>
                        <a:t>Total</a:t>
                      </a:r>
                      <a:endParaRPr lang="en-US" dirty="0"/>
                    </a:p>
                  </a:txBody>
                  <a:tcPr/>
                </a:tc>
                <a:tc>
                  <a:txBody>
                    <a:bodyPr/>
                    <a:lstStyle/>
                    <a:p>
                      <a:pPr algn="r"/>
                      <a:r>
                        <a:rPr lang="en-US" dirty="0" smtClean="0"/>
                        <a:t>2 308 250</a:t>
                      </a:r>
                      <a:endParaRPr lang="en-US" dirty="0"/>
                    </a:p>
                  </a:txBody>
                  <a:tcPr/>
                </a:tc>
              </a:tr>
            </a:tbl>
          </a:graphicData>
        </a:graphic>
      </p:graphicFrame>
      <p:sp>
        <p:nvSpPr>
          <p:cNvPr id="10" name="Titre 1"/>
          <p:cNvSpPr>
            <a:spLocks noGrp="1"/>
          </p:cNvSpPr>
          <p:nvPr>
            <p:ph type="title"/>
          </p:nvPr>
        </p:nvSpPr>
        <p:spPr>
          <a:xfrm>
            <a:off x="457200" y="620688"/>
            <a:ext cx="8229600" cy="796950"/>
          </a:xfrm>
        </p:spPr>
        <p:txBody>
          <a:bodyPr>
            <a:normAutofit/>
          </a:bodyPr>
          <a:lstStyle/>
          <a:p>
            <a:r>
              <a:rPr lang="fr-FR" sz="2400" b="1" dirty="0" smtClean="0"/>
              <a:t>FAISABILITÉ ÉCONOMIQUE </a:t>
            </a:r>
            <a:r>
              <a:rPr lang="fr-FR" sz="2400" dirty="0" smtClean="0"/>
              <a:t>(5)</a:t>
            </a:r>
            <a:endParaRPr lang="fr-FR" sz="2800" dirty="0"/>
          </a:p>
        </p:txBody>
      </p:sp>
      <p:sp>
        <p:nvSpPr>
          <p:cNvPr id="11" name="Espace réservé de la date 10"/>
          <p:cNvSpPr>
            <a:spLocks noGrp="1"/>
          </p:cNvSpPr>
          <p:nvPr>
            <p:ph type="dt" sz="half" idx="10"/>
          </p:nvPr>
        </p:nvSpPr>
        <p:spPr/>
        <p:txBody>
          <a:bodyPr/>
          <a:lstStyle/>
          <a:p>
            <a:r>
              <a:rPr lang="fr-FR" smtClean="0"/>
              <a:t>18/12/2015</a:t>
            </a:r>
            <a:endParaRPr lang="en-US"/>
          </a:p>
        </p:txBody>
      </p:sp>
      <p:sp>
        <p:nvSpPr>
          <p:cNvPr id="12" name="Espace réservé du numéro de diapositive 11"/>
          <p:cNvSpPr>
            <a:spLocks noGrp="1"/>
          </p:cNvSpPr>
          <p:nvPr>
            <p:ph type="sldNum" sz="quarter" idx="12"/>
          </p:nvPr>
        </p:nvSpPr>
        <p:spPr/>
        <p:txBody>
          <a:bodyPr/>
          <a:lstStyle/>
          <a:p>
            <a:fld id="{8E46C19A-4C01-410B-9056-714434A762F6}" type="slidenum">
              <a:rPr lang="en-US" smtClean="0"/>
              <a:pPr/>
              <a:t>40</a:t>
            </a:fld>
            <a:endParaRPr lang="en-US"/>
          </a:p>
        </p:txBody>
      </p:sp>
      <p:sp>
        <p:nvSpPr>
          <p:cNvPr id="13" name="Espace réservé du pied de page 12"/>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p:cNvSpPr>
          <p:nvPr/>
        </p:nvSpPr>
        <p:spPr>
          <a:xfrm>
            <a:off x="457200" y="642926"/>
            <a:ext cx="8229600" cy="114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CONSISTANCE DE L’ETUDE</a:t>
            </a:r>
          </a:p>
        </p:txBody>
      </p:sp>
      <p:sp>
        <p:nvSpPr>
          <p:cNvPr id="3" name="Espace réservé du contenu 2"/>
          <p:cNvSpPr txBox="1">
            <a:spLocks/>
          </p:cNvSpPr>
          <p:nvPr/>
        </p:nvSpPr>
        <p:spPr>
          <a:xfrm>
            <a:off x="457200" y="2000240"/>
            <a:ext cx="8258204" cy="4125923"/>
          </a:xfrm>
          <a:prstGeom prst="rect">
            <a:avLst/>
          </a:prstGeom>
        </p:spPr>
        <p:txBody>
          <a:bodyPr>
            <a:normAutofit/>
          </a:bodyPr>
          <a:lstStyle/>
          <a:p>
            <a:pPr marL="514350" marR="0" lvl="0" indent="-514350" algn="l" defTabSz="914400" rtl="0" eaLnBrk="1" fontAlgn="auto" latinLnBrk="0" hangingPunct="1">
              <a:lnSpc>
                <a:spcPct val="100000"/>
              </a:lnSpc>
              <a:spcBef>
                <a:spcPct val="20000"/>
              </a:spcBef>
              <a:spcAft>
                <a:spcPts val="1200"/>
              </a:spcAft>
              <a:buClrTx/>
              <a:buSzTx/>
              <a:tabLst/>
              <a:defRPr/>
            </a:pPr>
            <a:r>
              <a:rPr kumimoji="0" lang="fr-FR" sz="3200" b="0" i="0" u="none" strike="noStrike" kern="1200" cap="none" spc="0" normalizeH="0" baseline="0" noProof="0" dirty="0" smtClean="0">
                <a:ln>
                  <a:noFill/>
                </a:ln>
                <a:solidFill>
                  <a:schemeClr val="tx1"/>
                </a:solidFill>
                <a:effectLst/>
                <a:uLnTx/>
                <a:uFillTx/>
                <a:latin typeface="+mn-lt"/>
                <a:ea typeface="+mn-ea"/>
                <a:cs typeface="+mn-cs"/>
              </a:rPr>
              <a:t>1- Faisabilité</a:t>
            </a:r>
            <a:r>
              <a:rPr kumimoji="0" lang="fr-FR" sz="3200" b="0" i="0" u="none" strike="noStrike" kern="1200" cap="none" spc="0" normalizeH="0" noProof="0" dirty="0" smtClean="0">
                <a:ln>
                  <a:noFill/>
                </a:ln>
                <a:solidFill>
                  <a:schemeClr val="tx1"/>
                </a:solidFill>
                <a:effectLst/>
                <a:uLnTx/>
                <a:uFillTx/>
                <a:latin typeface="+mn-lt"/>
                <a:ea typeface="+mn-ea"/>
                <a:cs typeface="+mn-cs"/>
              </a:rPr>
              <a:t> technique;</a:t>
            </a:r>
            <a:endParaRPr kumimoji="0" lang="fr-FR" sz="2400" b="0" i="0" u="none" strike="noStrike" kern="1200" cap="none" spc="0" normalizeH="0" noProof="0" dirty="0" smtClean="0">
              <a:ln>
                <a:noFill/>
              </a:ln>
              <a:effectLst/>
              <a:uLnTx/>
              <a:uFillTx/>
              <a:latin typeface="+mn-lt"/>
              <a:ea typeface="+mn-ea"/>
              <a:cs typeface="+mn-cs"/>
            </a:endParaRPr>
          </a:p>
          <a:p>
            <a:pPr marL="514350" marR="0" lvl="0" indent="-514350" algn="l" defTabSz="914400" rtl="0" eaLnBrk="1" fontAlgn="auto" latinLnBrk="0" hangingPunct="1">
              <a:lnSpc>
                <a:spcPct val="100000"/>
              </a:lnSpc>
              <a:spcBef>
                <a:spcPct val="20000"/>
              </a:spcBef>
              <a:spcAft>
                <a:spcPts val="1200"/>
              </a:spcAft>
              <a:buClrTx/>
              <a:buSzTx/>
              <a:tabLst/>
              <a:defRPr/>
            </a:pPr>
            <a:r>
              <a:rPr lang="fr-FR" sz="3200" baseline="0" dirty="0" smtClean="0"/>
              <a:t>2- Faisabilité</a:t>
            </a:r>
            <a:r>
              <a:rPr lang="fr-FR" sz="3200" dirty="0" smtClean="0"/>
              <a:t> économique;</a:t>
            </a:r>
          </a:p>
          <a:p>
            <a:pPr marL="514350" lvl="0" indent="-514350">
              <a:spcBef>
                <a:spcPct val="20000"/>
              </a:spcBef>
              <a:spcAft>
                <a:spcPts val="1200"/>
              </a:spcAft>
              <a:defRPr/>
            </a:pPr>
            <a:r>
              <a:rPr lang="fr-FR" sz="3200" dirty="0" smtClean="0"/>
              <a:t>3</a:t>
            </a:r>
            <a:r>
              <a:rPr lang="fr-FR" sz="3200" dirty="0" smtClean="0">
                <a:solidFill>
                  <a:schemeClr val="tx1">
                    <a:lumMod val="50000"/>
                    <a:lumOff val="50000"/>
                  </a:schemeClr>
                </a:solidFill>
              </a:rPr>
              <a:t>- </a:t>
            </a:r>
            <a:r>
              <a:rPr lang="fr-FR" sz="3200" dirty="0" smtClean="0"/>
              <a:t>Taille du marché &amp;  besoin en personnel;</a:t>
            </a:r>
          </a:p>
          <a:p>
            <a:pPr marL="342900" lvl="0" indent="-342900">
              <a:spcBef>
                <a:spcPct val="20000"/>
              </a:spcBef>
              <a:spcAft>
                <a:spcPts val="1200"/>
              </a:spcAft>
              <a:defRPr/>
            </a:pPr>
            <a:r>
              <a:rPr lang="fr-FR" sz="3200" dirty="0" smtClean="0"/>
              <a:t>4- Plan de mise en place;</a:t>
            </a:r>
          </a:p>
          <a:p>
            <a:pPr marL="342900" indent="-342900">
              <a:spcBef>
                <a:spcPct val="20000"/>
              </a:spcBef>
              <a:spcAft>
                <a:spcPts val="1200"/>
              </a:spcAft>
            </a:pPr>
            <a:r>
              <a:rPr lang="fr-FR" sz="3200" dirty="0" smtClean="0"/>
              <a:t>5- Atelier  de restitution des résultats de l’étude.</a:t>
            </a:r>
          </a:p>
          <a:p>
            <a:pPr marL="800100" lvl="1" indent="-342900">
              <a:spcBef>
                <a:spcPct val="20000"/>
              </a:spcBef>
            </a:pPr>
            <a:endParaRPr lang="fr-FR" sz="2800" dirty="0" smtClean="0"/>
          </a:p>
          <a:p>
            <a:pPr marL="800100" lvl="1" indent="-342900">
              <a:spcBef>
                <a:spcPct val="20000"/>
              </a:spcBef>
              <a:buFont typeface="Arial" pitchFamily="34" charset="0"/>
              <a:buChar char="•"/>
            </a:pPr>
            <a:endParaRPr kumimoji="0" lang="fr-FR"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 name="Espace réservé de la date 3"/>
          <p:cNvSpPr>
            <a:spLocks noGrp="1"/>
          </p:cNvSpPr>
          <p:nvPr>
            <p:ph type="dt" sz="half" idx="10"/>
          </p:nvPr>
        </p:nvSpPr>
        <p:spPr/>
        <p:txBody>
          <a:bodyPr/>
          <a:lstStyle/>
          <a:p>
            <a:r>
              <a:rPr lang="fr-FR" smtClean="0"/>
              <a:t>18/12/2015</a:t>
            </a:r>
            <a:endParaRPr lang="en-US"/>
          </a:p>
        </p:txBody>
      </p:sp>
      <p:sp>
        <p:nvSpPr>
          <p:cNvPr id="5" name="Espace réservé du numéro de diapositive 4"/>
          <p:cNvSpPr>
            <a:spLocks noGrp="1"/>
          </p:cNvSpPr>
          <p:nvPr>
            <p:ph type="sldNum" sz="quarter" idx="12"/>
          </p:nvPr>
        </p:nvSpPr>
        <p:spPr/>
        <p:txBody>
          <a:bodyPr/>
          <a:lstStyle/>
          <a:p>
            <a:fld id="{8E46C19A-4C01-410B-9056-714434A762F6}" type="slidenum">
              <a:rPr lang="en-US" smtClean="0"/>
              <a:pPr/>
              <a:t>5</a:t>
            </a:fld>
            <a:endParaRPr lang="en-US"/>
          </a:p>
        </p:txBody>
      </p:sp>
      <p:sp>
        <p:nvSpPr>
          <p:cNvPr id="6" name="Espace réservé du pied de page 5"/>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85794"/>
            <a:ext cx="8229600" cy="631844"/>
          </a:xfrm>
        </p:spPr>
        <p:txBody>
          <a:bodyPr>
            <a:noAutofit/>
          </a:bodyPr>
          <a:lstStyle/>
          <a:p>
            <a:r>
              <a:rPr lang="fr-FR" sz="2400" b="1" dirty="0" smtClean="0"/>
              <a:t>CADRE RÉGLEMENTAIRE DU CONTRÔLE TECHNIQUE </a:t>
            </a:r>
            <a:r>
              <a:rPr lang="fr-FR" sz="2400" dirty="0" smtClean="0"/>
              <a:t>(1) </a:t>
            </a:r>
            <a:endParaRPr lang="fr-FR" sz="2400" dirty="0"/>
          </a:p>
        </p:txBody>
      </p:sp>
      <p:sp>
        <p:nvSpPr>
          <p:cNvPr id="3" name="Espace réservé du contenu 2"/>
          <p:cNvSpPr>
            <a:spLocks noGrp="1"/>
          </p:cNvSpPr>
          <p:nvPr>
            <p:ph idx="1"/>
          </p:nvPr>
        </p:nvSpPr>
        <p:spPr>
          <a:xfrm>
            <a:off x="457200" y="1571612"/>
            <a:ext cx="8472518" cy="4643470"/>
          </a:xfrm>
        </p:spPr>
        <p:txBody>
          <a:bodyPr>
            <a:noAutofit/>
          </a:bodyPr>
          <a:lstStyle/>
          <a:p>
            <a:pPr>
              <a:buNone/>
            </a:pPr>
            <a:r>
              <a:rPr lang="fr-FR" sz="2400" b="1" u="sng" dirty="0" smtClean="0"/>
              <a:t>Pour le domaine de la construction:</a:t>
            </a:r>
          </a:p>
          <a:p>
            <a:pPr algn="just"/>
            <a:r>
              <a:rPr lang="fr-FR" sz="2000" dirty="0" smtClean="0"/>
              <a:t>Loi n°94-9 du 31 janvier 1994 relative à la responsabilité et au contrôle technique dans le domaine de la construction (notamment son article 6);</a:t>
            </a:r>
          </a:p>
          <a:p>
            <a:pPr algn="just"/>
            <a:r>
              <a:rPr lang="fr-FR" sz="2000" dirty="0" smtClean="0"/>
              <a:t>Décret n°95-416 du 6 mars 1995 relatif à la définition des missions du contrôleur technique et aux conditions d’octroi de l’agrément;</a:t>
            </a:r>
          </a:p>
          <a:p>
            <a:pPr algn="just"/>
            <a:r>
              <a:rPr lang="fr-FR" sz="2000" dirty="0" smtClean="0"/>
              <a:t>Décret N° 2010-3219  du 13 décembre 2010 modifiant et complétant le décret n° 95-416.</a:t>
            </a:r>
            <a:endParaRPr lang="fr-FR" sz="2000" u="sng" dirty="0" smtClean="0"/>
          </a:p>
          <a:p>
            <a:pPr algn="just">
              <a:buNone/>
            </a:pPr>
            <a:r>
              <a:rPr lang="fr-FR" sz="2400" b="1" u="sng" dirty="0" smtClean="0"/>
              <a:t>Pour les domaines industriels:</a:t>
            </a:r>
          </a:p>
          <a:p>
            <a:pPr algn="just"/>
            <a:r>
              <a:rPr lang="fr-FR" sz="2000" dirty="0" smtClean="0"/>
              <a:t>Décret n°75-503 du 28 juillet 1975 portant réglementation des mesures de protection des travailleurs dans les établissements qui mettent en œuvre des courants électriques.</a:t>
            </a:r>
          </a:p>
          <a:p>
            <a:pPr algn="just"/>
            <a:r>
              <a:rPr lang="fr-FR" sz="2000" dirty="0" smtClean="0"/>
              <a:t>Arrêté du ministre de l’industrie du 22 février 2000 portant approbation du cahier des charges relatif aux critères d’agrément des organismes de contrôle technique.</a:t>
            </a:r>
          </a:p>
          <a:p>
            <a:pPr algn="just"/>
            <a:endParaRPr lang="fr-FR" sz="2000" dirty="0" smtClean="0"/>
          </a:p>
        </p:txBody>
      </p:sp>
      <p:sp>
        <p:nvSpPr>
          <p:cNvPr id="4" name="Espace réservé de la date 3"/>
          <p:cNvSpPr>
            <a:spLocks noGrp="1"/>
          </p:cNvSpPr>
          <p:nvPr>
            <p:ph type="dt" sz="half" idx="10"/>
          </p:nvPr>
        </p:nvSpPr>
        <p:spPr/>
        <p:txBody>
          <a:bodyPr/>
          <a:lstStyle/>
          <a:p>
            <a:r>
              <a:rPr lang="fr-FR" smtClean="0"/>
              <a:t>18/12/2015</a:t>
            </a:r>
            <a:endParaRPr lang="en-US"/>
          </a:p>
        </p:txBody>
      </p:sp>
      <p:sp>
        <p:nvSpPr>
          <p:cNvPr id="5" name="Espace réservé du numéro de diapositive 4"/>
          <p:cNvSpPr>
            <a:spLocks noGrp="1"/>
          </p:cNvSpPr>
          <p:nvPr>
            <p:ph type="sldNum" sz="quarter" idx="12"/>
          </p:nvPr>
        </p:nvSpPr>
        <p:spPr/>
        <p:txBody>
          <a:bodyPr/>
          <a:lstStyle/>
          <a:p>
            <a:fld id="{8E46C19A-4C01-410B-9056-714434A762F6}" type="slidenum">
              <a:rPr lang="en-US" smtClean="0"/>
              <a:pPr/>
              <a:t>6</a:t>
            </a:fld>
            <a:endParaRPr lang="en-US"/>
          </a:p>
        </p:txBody>
      </p:sp>
      <p:sp>
        <p:nvSpPr>
          <p:cNvPr id="6" name="Espace réservé du pied de page 5"/>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92500" lnSpcReduction="20000"/>
          </a:bodyPr>
          <a:lstStyle/>
          <a:p>
            <a:pPr>
              <a:buNone/>
            </a:pPr>
            <a:r>
              <a:rPr lang="fr-FR" sz="2400" b="1" u="sng" dirty="0" smtClean="0"/>
              <a:t>Pour l’accréditation des bureaux de contrôle: </a:t>
            </a:r>
          </a:p>
          <a:p>
            <a:pPr>
              <a:buNone/>
            </a:pPr>
            <a:r>
              <a:rPr lang="fr-FR" sz="2400" dirty="0" smtClean="0"/>
              <a:t> </a:t>
            </a:r>
            <a:endParaRPr lang="fr-FR" sz="2400" b="1" u="sng" dirty="0" smtClean="0"/>
          </a:p>
          <a:p>
            <a:r>
              <a:rPr lang="fr-FR" sz="2400" dirty="0" smtClean="0"/>
              <a:t>La loi n°97-40 du 20 juin 1994, modifiée et complétée par la loi n°2005-92 du 03 octobre 2005, portant institution d’un système national d’accréditation des organismes d’évaluation de la conformité. </a:t>
            </a:r>
          </a:p>
          <a:p>
            <a:r>
              <a:rPr lang="fr-FR" sz="2400" dirty="0" smtClean="0"/>
              <a:t>Le Conseil National d'Accréditation (TUNAC) est un établissement public à caractère non administratif placé sous la tutelle du Ministère chargé de l’Industrie ayant pour mission d'évaluer et accréditer les organismes d'évaluation de la conformité à savoir les laboratoires, les organismes de certification et les </a:t>
            </a:r>
            <a:r>
              <a:rPr lang="fr-FR" sz="2400" u="sng" dirty="0" smtClean="0"/>
              <a:t>organismes d’inspection</a:t>
            </a:r>
            <a:r>
              <a:rPr lang="fr-FR" sz="2400" dirty="0" smtClean="0"/>
              <a:t>. </a:t>
            </a:r>
          </a:p>
          <a:p>
            <a:r>
              <a:rPr lang="fr-FR" sz="2400" dirty="0" smtClean="0"/>
              <a:t>Pour les organismes d’inspection, l’évaluation est faite selon la norme </a:t>
            </a:r>
            <a:r>
              <a:rPr lang="fr-FR" sz="2400" b="1" dirty="0" smtClean="0"/>
              <a:t>ISO/CEI 17020</a:t>
            </a:r>
            <a:r>
              <a:rPr lang="fr-FR" sz="2400" dirty="0" smtClean="0"/>
              <a:t>.</a:t>
            </a:r>
          </a:p>
          <a:p>
            <a:pPr lvl="0"/>
            <a:endParaRPr lang="fr-FR" sz="2400" dirty="0" smtClean="0"/>
          </a:p>
          <a:p>
            <a:pPr lvl="0"/>
            <a:endParaRPr lang="fr-FR" sz="2400" dirty="0" smtClean="0"/>
          </a:p>
          <a:p>
            <a:pPr>
              <a:buNone/>
            </a:pPr>
            <a:endParaRPr lang="fr-FR" sz="2400" b="1" u="sng" dirty="0" smtClean="0"/>
          </a:p>
        </p:txBody>
      </p:sp>
      <p:sp>
        <p:nvSpPr>
          <p:cNvPr id="5" name="Titre 1"/>
          <p:cNvSpPr>
            <a:spLocks noGrp="1"/>
          </p:cNvSpPr>
          <p:nvPr>
            <p:ph type="title"/>
          </p:nvPr>
        </p:nvSpPr>
        <p:spPr>
          <a:xfrm>
            <a:off x="457200" y="785794"/>
            <a:ext cx="8229600" cy="631844"/>
          </a:xfrm>
        </p:spPr>
        <p:txBody>
          <a:bodyPr>
            <a:noAutofit/>
          </a:bodyPr>
          <a:lstStyle/>
          <a:p>
            <a:r>
              <a:rPr lang="fr-FR" sz="2400" b="1" dirty="0" smtClean="0"/>
              <a:t>CADRE RÉGLEMENTAIRE DU CONTRÔLE TECHNIQUE </a:t>
            </a:r>
            <a:r>
              <a:rPr lang="fr-FR" sz="2400" dirty="0" smtClean="0"/>
              <a:t>(2) </a:t>
            </a:r>
            <a:endParaRPr lang="fr-FR" sz="2400" dirty="0"/>
          </a:p>
        </p:txBody>
      </p:sp>
      <p:sp>
        <p:nvSpPr>
          <p:cNvPr id="6" name="Espace réservé de la date 5"/>
          <p:cNvSpPr>
            <a:spLocks noGrp="1"/>
          </p:cNvSpPr>
          <p:nvPr>
            <p:ph type="dt" sz="half" idx="10"/>
          </p:nvPr>
        </p:nvSpPr>
        <p:spPr/>
        <p:txBody>
          <a:bodyPr/>
          <a:lstStyle/>
          <a:p>
            <a:r>
              <a:rPr lang="fr-FR" smtClean="0"/>
              <a:t>18/12/2015</a:t>
            </a:r>
            <a:endParaRPr lang="en-US"/>
          </a:p>
        </p:txBody>
      </p:sp>
      <p:sp>
        <p:nvSpPr>
          <p:cNvPr id="7" name="Espace réservé du numéro de diapositive 6"/>
          <p:cNvSpPr>
            <a:spLocks noGrp="1"/>
          </p:cNvSpPr>
          <p:nvPr>
            <p:ph type="sldNum" sz="quarter" idx="12"/>
          </p:nvPr>
        </p:nvSpPr>
        <p:spPr/>
        <p:txBody>
          <a:bodyPr/>
          <a:lstStyle/>
          <a:p>
            <a:fld id="{8E46C19A-4C01-410B-9056-714434A762F6}" type="slidenum">
              <a:rPr lang="en-US" smtClean="0"/>
              <a:pPr/>
              <a:t>7</a:t>
            </a:fld>
            <a:endParaRPr lang="en-US"/>
          </a:p>
        </p:txBody>
      </p:sp>
      <p:sp>
        <p:nvSpPr>
          <p:cNvPr id="8" name="Espace réservé du pied de page 7"/>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95536" y="1628800"/>
            <a:ext cx="8229600" cy="4197361"/>
          </a:xfrm>
        </p:spPr>
        <p:txBody>
          <a:bodyPr>
            <a:noAutofit/>
          </a:bodyPr>
          <a:lstStyle/>
          <a:p>
            <a:pPr algn="ctr">
              <a:spcAft>
                <a:spcPts val="1200"/>
              </a:spcAft>
              <a:buNone/>
            </a:pPr>
            <a:r>
              <a:rPr lang="fr-FR" sz="2000" b="1" dirty="0" smtClean="0"/>
              <a:t>Agréments  des BC dans le domaine de la construction</a:t>
            </a:r>
          </a:p>
          <a:p>
            <a:pPr marL="177800" indent="-177800">
              <a:buFont typeface="Wingdings" pitchFamily="2" charset="2"/>
              <a:buChar char="ü"/>
            </a:pPr>
            <a:r>
              <a:rPr lang="fr-FR" sz="2000" b="1" dirty="0" smtClean="0"/>
              <a:t>Commission</a:t>
            </a:r>
            <a:r>
              <a:rPr lang="fr-FR" sz="2000" dirty="0" smtClean="0"/>
              <a:t> des agréments présidée par le ministre du MEHAT et ayant comme membres les représentants : </a:t>
            </a:r>
          </a:p>
          <a:p>
            <a:pPr marL="355600" lvl="0" indent="96838">
              <a:buFont typeface="Wingdings" pitchFamily="2" charset="2"/>
              <a:buChar char="§"/>
            </a:pPr>
            <a:r>
              <a:rPr lang="fr-FR" sz="2000" dirty="0" smtClean="0"/>
              <a:t> des ministères suivants:  premier ministère, ministère des finances, de l’intérieur, de l’industrie, des mines et de l’énergie, de l’agriculture, du MEHAT;</a:t>
            </a:r>
          </a:p>
          <a:p>
            <a:pPr marL="355600" lvl="1" indent="96838">
              <a:buFont typeface="Wingdings" pitchFamily="2" charset="2"/>
              <a:buChar char="§"/>
            </a:pPr>
            <a:r>
              <a:rPr lang="fr-FR" sz="2000" dirty="0" smtClean="0"/>
              <a:t>un représentant des établissements d’assurance;</a:t>
            </a:r>
          </a:p>
          <a:p>
            <a:pPr marL="355600" lvl="0" indent="96838">
              <a:buFont typeface="Wingdings" pitchFamily="2" charset="2"/>
              <a:buChar char="§"/>
            </a:pPr>
            <a:r>
              <a:rPr lang="fr-FR" sz="2000" dirty="0" smtClean="0"/>
              <a:t> un représentant de chacune des professions intervenant à l’acte de construire dont un représentant des contrôleurs techniques.</a:t>
            </a:r>
          </a:p>
          <a:p>
            <a:pPr>
              <a:buFont typeface="Wingdings" pitchFamily="2" charset="2"/>
              <a:buChar char="ü"/>
            </a:pPr>
            <a:r>
              <a:rPr lang="fr-FR" sz="2000" dirty="0" smtClean="0"/>
              <a:t> </a:t>
            </a:r>
            <a:r>
              <a:rPr lang="fr-FR" sz="2000" b="1" dirty="0" smtClean="0"/>
              <a:t>Catégories:</a:t>
            </a:r>
            <a:r>
              <a:rPr lang="fr-FR" sz="2000" dirty="0" smtClean="0"/>
              <a:t> 4 catégories ( A, B1,B2 et C) dont A, B1 et  B2 couvrent les habitations, bâtiments civils, industriels ,commerciaux et agricoles.</a:t>
            </a:r>
          </a:p>
          <a:p>
            <a:pPr>
              <a:buFont typeface="Wingdings" pitchFamily="2" charset="2"/>
              <a:buChar char="ü"/>
            </a:pPr>
            <a:r>
              <a:rPr lang="fr-FR" sz="2000" b="1" dirty="0" smtClean="0"/>
              <a:t>Validité des agréments </a:t>
            </a:r>
            <a:r>
              <a:rPr lang="fr-FR" sz="2000" dirty="0" smtClean="0"/>
              <a:t>: 5 ans</a:t>
            </a:r>
            <a:endParaRPr lang="fr-FR" sz="2000" dirty="0"/>
          </a:p>
        </p:txBody>
      </p:sp>
      <p:sp>
        <p:nvSpPr>
          <p:cNvPr id="5" name="Titre 1"/>
          <p:cNvSpPr>
            <a:spLocks noGrp="1"/>
          </p:cNvSpPr>
          <p:nvPr>
            <p:ph type="title"/>
          </p:nvPr>
        </p:nvSpPr>
        <p:spPr>
          <a:xfrm>
            <a:off x="457200" y="785794"/>
            <a:ext cx="8229600" cy="631844"/>
          </a:xfrm>
        </p:spPr>
        <p:txBody>
          <a:bodyPr>
            <a:noAutofit/>
          </a:bodyPr>
          <a:lstStyle/>
          <a:p>
            <a:r>
              <a:rPr lang="fr-FR" sz="2400" b="1" dirty="0" smtClean="0"/>
              <a:t>CADRE RÉGLEMENTAIRE DU CONTRÔLE TECHNIQUE </a:t>
            </a:r>
            <a:r>
              <a:rPr lang="fr-FR" sz="2400" dirty="0" smtClean="0"/>
              <a:t>(3) </a:t>
            </a:r>
            <a:endParaRPr lang="fr-FR" sz="2400" dirty="0"/>
          </a:p>
        </p:txBody>
      </p:sp>
      <p:sp>
        <p:nvSpPr>
          <p:cNvPr id="6" name="Espace réservé de la date 5"/>
          <p:cNvSpPr>
            <a:spLocks noGrp="1"/>
          </p:cNvSpPr>
          <p:nvPr>
            <p:ph type="dt" sz="half" idx="10"/>
          </p:nvPr>
        </p:nvSpPr>
        <p:spPr/>
        <p:txBody>
          <a:bodyPr/>
          <a:lstStyle/>
          <a:p>
            <a:r>
              <a:rPr lang="fr-FR" smtClean="0"/>
              <a:t>18/12/2015</a:t>
            </a:r>
            <a:endParaRPr lang="en-US"/>
          </a:p>
        </p:txBody>
      </p:sp>
      <p:sp>
        <p:nvSpPr>
          <p:cNvPr id="7" name="Espace réservé du numéro de diapositive 6"/>
          <p:cNvSpPr>
            <a:spLocks noGrp="1"/>
          </p:cNvSpPr>
          <p:nvPr>
            <p:ph type="sldNum" sz="quarter" idx="12"/>
          </p:nvPr>
        </p:nvSpPr>
        <p:spPr/>
        <p:txBody>
          <a:bodyPr/>
          <a:lstStyle/>
          <a:p>
            <a:fld id="{8E46C19A-4C01-410B-9056-714434A762F6}" type="slidenum">
              <a:rPr lang="en-US" smtClean="0"/>
              <a:pPr/>
              <a:t>8</a:t>
            </a:fld>
            <a:endParaRPr lang="en-US"/>
          </a:p>
        </p:txBody>
      </p:sp>
      <p:sp>
        <p:nvSpPr>
          <p:cNvPr id="8" name="Espace réservé du pied de page 7"/>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1556792"/>
            <a:ext cx="8229600" cy="576064"/>
          </a:xfrm>
        </p:spPr>
        <p:txBody>
          <a:bodyPr>
            <a:noAutofit/>
          </a:bodyPr>
          <a:lstStyle/>
          <a:p>
            <a:r>
              <a:rPr lang="fr-FR" sz="2600" b="1" dirty="0" smtClean="0"/>
              <a:t>Critères d’habilitation des contrôleurs agréés le MEHAT</a:t>
            </a:r>
            <a:endParaRPr lang="fr-FR" sz="2600" b="1" dirty="0"/>
          </a:p>
        </p:txBody>
      </p:sp>
      <p:sp>
        <p:nvSpPr>
          <p:cNvPr id="3" name="Espace réservé du contenu 2"/>
          <p:cNvSpPr>
            <a:spLocks noGrp="1"/>
          </p:cNvSpPr>
          <p:nvPr>
            <p:ph idx="1"/>
          </p:nvPr>
        </p:nvSpPr>
        <p:spPr>
          <a:xfrm>
            <a:off x="539552" y="2332037"/>
            <a:ext cx="8229600" cy="3689251"/>
          </a:xfrm>
        </p:spPr>
        <p:txBody>
          <a:bodyPr>
            <a:normAutofit/>
          </a:bodyPr>
          <a:lstStyle/>
          <a:p>
            <a:pPr algn="just">
              <a:spcAft>
                <a:spcPts val="1200"/>
              </a:spcAft>
            </a:pPr>
            <a:r>
              <a:rPr lang="fr-FR" sz="2400" dirty="0" smtClean="0"/>
              <a:t>Être titulaire d’un diplôme d’ingénieur;</a:t>
            </a:r>
          </a:p>
          <a:p>
            <a:pPr algn="just">
              <a:spcAft>
                <a:spcPts val="1200"/>
              </a:spcAft>
            </a:pPr>
            <a:r>
              <a:rPr lang="fr-FR" sz="2400" dirty="0" smtClean="0"/>
              <a:t>Justifier d’une pratique professionnelle de dix ans au moins;</a:t>
            </a:r>
          </a:p>
          <a:p>
            <a:pPr algn="just">
              <a:spcAft>
                <a:spcPts val="1200"/>
              </a:spcAft>
            </a:pPr>
            <a:r>
              <a:rPr lang="fr-FR" sz="2400" dirty="0" smtClean="0"/>
              <a:t>Ces exigences concernent les demandeurs personnes physiques, les dirigeants des personnes morales et leurs agents ayant la délégation de signature des avis de contrôle.</a:t>
            </a:r>
            <a:endParaRPr lang="fr-FR" dirty="0" smtClean="0"/>
          </a:p>
          <a:p>
            <a:pPr>
              <a:buNone/>
            </a:pPr>
            <a:endParaRPr lang="fr-FR" dirty="0"/>
          </a:p>
        </p:txBody>
      </p:sp>
      <p:sp>
        <p:nvSpPr>
          <p:cNvPr id="5" name="Titre 1"/>
          <p:cNvSpPr txBox="1">
            <a:spLocks/>
          </p:cNvSpPr>
          <p:nvPr/>
        </p:nvSpPr>
        <p:spPr>
          <a:xfrm>
            <a:off x="457200" y="785794"/>
            <a:ext cx="8229600" cy="631844"/>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400" b="1" i="0" u="none" strike="noStrike" kern="1200" cap="none" spc="0" normalizeH="0" baseline="0" noProof="0" dirty="0" smtClean="0">
                <a:ln>
                  <a:noFill/>
                </a:ln>
                <a:solidFill>
                  <a:schemeClr val="tx1"/>
                </a:solidFill>
                <a:effectLst/>
                <a:uLnTx/>
                <a:uFillTx/>
                <a:latin typeface="+mj-lt"/>
                <a:ea typeface="+mj-ea"/>
                <a:cs typeface="+mj-cs"/>
              </a:rPr>
              <a:t>CADRE RÉGLEMENTAIRE DU CONTRÔLE TECHNIQUE </a:t>
            </a:r>
            <a:r>
              <a:rPr kumimoji="0" lang="fr-FR" sz="2400" b="0" i="0" u="none" strike="noStrike" kern="1200" cap="none" spc="0" normalizeH="0" baseline="0" noProof="0" dirty="0" smtClean="0">
                <a:ln>
                  <a:noFill/>
                </a:ln>
                <a:solidFill>
                  <a:schemeClr val="tx1"/>
                </a:solidFill>
                <a:effectLst/>
                <a:uLnTx/>
                <a:uFillTx/>
                <a:latin typeface="+mj-lt"/>
                <a:ea typeface="+mj-ea"/>
                <a:cs typeface="+mj-cs"/>
              </a:rPr>
              <a:t>(4) </a:t>
            </a:r>
            <a:endParaRPr kumimoji="0" lang="fr-FR" sz="24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Espace réservé de la date 5"/>
          <p:cNvSpPr>
            <a:spLocks noGrp="1"/>
          </p:cNvSpPr>
          <p:nvPr>
            <p:ph type="dt" sz="half" idx="10"/>
          </p:nvPr>
        </p:nvSpPr>
        <p:spPr/>
        <p:txBody>
          <a:bodyPr/>
          <a:lstStyle/>
          <a:p>
            <a:r>
              <a:rPr lang="fr-FR" smtClean="0"/>
              <a:t>18/12/2015</a:t>
            </a:r>
            <a:endParaRPr lang="en-US"/>
          </a:p>
        </p:txBody>
      </p:sp>
      <p:sp>
        <p:nvSpPr>
          <p:cNvPr id="7" name="Espace réservé du numéro de diapositive 6"/>
          <p:cNvSpPr>
            <a:spLocks noGrp="1"/>
          </p:cNvSpPr>
          <p:nvPr>
            <p:ph type="sldNum" sz="quarter" idx="12"/>
          </p:nvPr>
        </p:nvSpPr>
        <p:spPr/>
        <p:txBody>
          <a:bodyPr/>
          <a:lstStyle/>
          <a:p>
            <a:fld id="{8E46C19A-4C01-410B-9056-714434A762F6}" type="slidenum">
              <a:rPr lang="en-US" smtClean="0"/>
              <a:pPr/>
              <a:t>9</a:t>
            </a:fld>
            <a:endParaRPr lang="en-US"/>
          </a:p>
        </p:txBody>
      </p:sp>
      <p:sp>
        <p:nvSpPr>
          <p:cNvPr id="8" name="Espace réservé du pied de page 7"/>
          <p:cNvSpPr>
            <a:spLocks noGrp="1"/>
          </p:cNvSpPr>
          <p:nvPr>
            <p:ph type="ftr" sz="quarter" idx="11"/>
          </p:nvPr>
        </p:nvSpPr>
        <p:spPr/>
        <p:txBody>
          <a:bodyPr/>
          <a:lstStyle/>
          <a:p>
            <a:r>
              <a:rPr lang="fr-FR" smtClean="0"/>
              <a:t>Introduction des Bureaux de Contrôle dans le secteur des ER</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1627</TotalTime>
  <Words>2651</Words>
  <Application>Microsoft Office PowerPoint</Application>
  <PresentationFormat>Affichage à l'écran (4:3)</PresentationFormat>
  <Paragraphs>395</Paragraphs>
  <Slides>40</Slides>
  <Notes>2</Notes>
  <HiddenSlides>0</HiddenSlides>
  <MMClips>0</MMClips>
  <ScaleCrop>false</ScaleCrop>
  <HeadingPairs>
    <vt:vector size="6" baseType="variant">
      <vt:variant>
        <vt:lpstr>Thème</vt:lpstr>
      </vt:variant>
      <vt:variant>
        <vt:i4>1</vt:i4>
      </vt:variant>
      <vt:variant>
        <vt:lpstr>Serveurs OLE incorporés</vt:lpstr>
      </vt:variant>
      <vt:variant>
        <vt:i4>2</vt:i4>
      </vt:variant>
      <vt:variant>
        <vt:lpstr>Titres des diapositives</vt:lpstr>
      </vt:variant>
      <vt:variant>
        <vt:i4>40</vt:i4>
      </vt:variant>
    </vt:vector>
  </HeadingPairs>
  <TitlesOfParts>
    <vt:vector size="43" baseType="lpstr">
      <vt:lpstr>Thème Office</vt:lpstr>
      <vt:lpstr>Document</vt:lpstr>
      <vt:lpstr>Document Microsoft Office Word</vt:lpstr>
      <vt:lpstr>ETUDE DE L’INTRODUCTION DES BUREAUX DE CONTRÔLE DANS LE SECTEUR DES ER </vt:lpstr>
      <vt:lpstr>Diapositive 2</vt:lpstr>
      <vt:lpstr>Diapositive 3</vt:lpstr>
      <vt:lpstr>Diapositive 4</vt:lpstr>
      <vt:lpstr>Diapositive 5</vt:lpstr>
      <vt:lpstr>CADRE RÉGLEMENTAIRE DU CONTRÔLE TECHNIQUE (1) </vt:lpstr>
      <vt:lpstr>CADRE RÉGLEMENTAIRE DU CONTRÔLE TECHNIQUE (2) </vt:lpstr>
      <vt:lpstr>CADRE RÉGLEMENTAIRE DU CONTRÔLE TECHNIQUE (3) </vt:lpstr>
      <vt:lpstr>Critères d’habilitation des contrôleurs agréés le MEHAT</vt:lpstr>
      <vt:lpstr>CADRE RÉGLEMENTAIRE DU CONTRÔLE TECHNIQUE (5) </vt:lpstr>
      <vt:lpstr>CADRE RÉGLEMENTAIRE DU CONTRÔLE TECHNIQUE (6) </vt:lpstr>
      <vt:lpstr>LES BUREAUX DE CONTRÔLE AGRÉÉS PAR LE MEHAT</vt:lpstr>
      <vt:lpstr>LES BUREAUX DE CONTRÔLE AGRÉÉS LE MIME</vt:lpstr>
      <vt:lpstr>RÉPARTITION RÉGIONALE DES BUREAUX DE CONTRÔLE ET DES IPV</vt:lpstr>
      <vt:lpstr>BENCHMARK: FRANCE  (1)</vt:lpstr>
      <vt:lpstr>BENCHMARK: FRANCE  (2)</vt:lpstr>
      <vt:lpstr>BENCHMARK: FRANCE  (3)</vt:lpstr>
      <vt:lpstr>BENCHMARK: BELGIQUE</vt:lpstr>
      <vt:lpstr>BENCHMARK: USA</vt:lpstr>
      <vt:lpstr>ANALYSE CRITIQUE DU CADRE RÉGLEMENTAIRE EN TUNISIE (1)</vt:lpstr>
      <vt:lpstr>ANALYSE CRITIQUE DU CADRE RÉGLEMENTAIRE EN TUNISIE (2)</vt:lpstr>
      <vt:lpstr>FAISABILITÉ TECHNIQUE (1)</vt:lpstr>
      <vt:lpstr>FAISABILITÉ TECHNIQUE (2)</vt:lpstr>
      <vt:lpstr>FAISABILITÉ TECHNIQUE (3)</vt:lpstr>
      <vt:lpstr>FAISABILITÉ TECHNIQUE (4)</vt:lpstr>
      <vt:lpstr>FAISABILITÉ TECHNIQUE (5)</vt:lpstr>
      <vt:lpstr>FAISABILITÉ ÉCONOMIQUE (1)</vt:lpstr>
      <vt:lpstr>FAISABILITÉ ÉCONOMIQUE (2)</vt:lpstr>
      <vt:lpstr>FAISABILITÉ ÉCONOMIQUE (3)</vt:lpstr>
      <vt:lpstr>Besoin en contrôleurs  pour la période 2016-2024 </vt:lpstr>
      <vt:lpstr>FAISABILITÉ ÉCONOMIQUE (6)</vt:lpstr>
      <vt:lpstr>ANALYSE</vt:lpstr>
      <vt:lpstr>Diapositive 33</vt:lpstr>
      <vt:lpstr>CONCLUSION</vt:lpstr>
      <vt:lpstr>CONCLUSION (propositions 1)</vt:lpstr>
      <vt:lpstr>CONCLUSION (propositions 2)</vt:lpstr>
      <vt:lpstr>Programme de mise en œuvre</vt:lpstr>
      <vt:lpstr>Diapositive 38</vt:lpstr>
      <vt:lpstr>Diapositive 39</vt:lpstr>
      <vt:lpstr>FAISABILITÉ ÉCONOMIQUE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S.Zaghdidi</dc:creator>
  <cp:lastModifiedBy>S.Zaghdidi</cp:lastModifiedBy>
  <cp:revision>90</cp:revision>
  <dcterms:created xsi:type="dcterms:W3CDTF">2015-10-19T09:00:21Z</dcterms:created>
  <dcterms:modified xsi:type="dcterms:W3CDTF">2015-12-17T20:16:28Z</dcterms:modified>
</cp:coreProperties>
</file>